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handoutMasterIdLst>
    <p:handoutMasterId r:id="rId6"/>
  </p:handoutMasterIdLst>
  <p:sldIdLst>
    <p:sldId id="308" r:id="rId2"/>
    <p:sldId id="309" r:id="rId3"/>
    <p:sldId id="310" r:id="rId4"/>
  </p:sldIdLst>
  <p:sldSz cx="9906000" cy="6858000" type="A4"/>
  <p:notesSz cx="6858000" cy="99456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09" autoAdjust="0"/>
    <p:restoredTop sz="94660"/>
  </p:normalViewPr>
  <p:slideViewPr>
    <p:cSldViewPr snapToGrid="0">
      <p:cViewPr>
        <p:scale>
          <a:sx n="80" d="100"/>
          <a:sy n="80" d="100"/>
        </p:scale>
        <p:origin x="7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966916010476966E-2"/>
          <c:y val="0.10141599527262317"/>
          <c:w val="0.95989252229525013"/>
          <c:h val="0.730098074163869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TLD屠龍刀60支(6w/m²)</c:v>
                </c:pt>
              </c:strCache>
            </c:strRef>
          </c:tx>
          <c:spPr>
            <a:solidFill>
              <a:schemeClr val="accent6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4.2044696491916845E-3"/>
                  <c:y val="8.36597291873028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燈具造價</c:v>
                </c:pt>
                <c:pt idx="1">
                  <c:v>2年電費</c:v>
                </c:pt>
                <c:pt idx="2">
                  <c:v>維修費用</c:v>
                </c:pt>
                <c:pt idx="3">
                  <c:v>2年內總支出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15480</c:v>
                </c:pt>
                <c:pt idx="1">
                  <c:v>4752</c:v>
                </c:pt>
                <c:pt idx="2">
                  <c:v>0</c:v>
                </c:pt>
                <c:pt idx="3">
                  <c:v>20232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平板燈30座(12w/m²)</c:v>
                </c:pt>
              </c:strCache>
            </c:strRef>
          </c:tx>
          <c:spPr>
            <a:solidFill>
              <a:schemeClr val="accent6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2.3690773842640082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燈具造價</c:v>
                </c:pt>
                <c:pt idx="1">
                  <c:v>2年電費</c:v>
                </c:pt>
                <c:pt idx="2">
                  <c:v>維修費用</c:v>
                </c:pt>
                <c:pt idx="3">
                  <c:v>2年內總支出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18000</c:v>
                </c:pt>
                <c:pt idx="1">
                  <c:v>9504</c:v>
                </c:pt>
                <c:pt idx="2">
                  <c:v>0</c:v>
                </c:pt>
                <c:pt idx="3">
                  <c:v>27504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T5格柵燈30座(19.2w/m²)</c:v>
                </c:pt>
              </c:strCache>
            </c:strRef>
          </c:tx>
          <c:spPr>
            <a:solidFill>
              <a:schemeClr val="accent6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5.501524147904216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2044696491916325E-3"/>
                  <c:y val="8.13383235264297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0074494153195936E-3"/>
                  <c:y val="2.3690773842640082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燈具造價</c:v>
                </c:pt>
                <c:pt idx="1">
                  <c:v>2年電費</c:v>
                </c:pt>
                <c:pt idx="2">
                  <c:v>維修費用</c:v>
                </c:pt>
                <c:pt idx="3">
                  <c:v>2年內總支出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7200</c:v>
                </c:pt>
                <c:pt idx="1">
                  <c:v>15206</c:v>
                </c:pt>
                <c:pt idx="2">
                  <c:v>6240</c:v>
                </c:pt>
                <c:pt idx="3">
                  <c:v>28646</c:v>
                </c:pt>
              </c:numCache>
            </c:numRef>
          </c:val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T8格柵燈38座(57w/m²)</c:v>
                </c:pt>
              </c:strCache>
            </c:strRef>
          </c:tx>
          <c:spPr>
            <a:solidFill>
              <a:schemeClr val="accent6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01489883063852E-3"/>
                  <c:y val="1.60307569668596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4014898830639803E-3"/>
                  <c:y val="1.33984487621208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211919064511021E-2"/>
                  <c:y val="1.60307569668596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2044696491917357E-3"/>
                  <c:y val="1.86630651715985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燈具造價</c:v>
                </c:pt>
                <c:pt idx="1">
                  <c:v>2年電費</c:v>
                </c:pt>
                <c:pt idx="2">
                  <c:v>維修費用</c:v>
                </c:pt>
                <c:pt idx="3">
                  <c:v>2年內總支出</c:v>
                </c:pt>
              </c:strCache>
            </c:strRef>
          </c:cat>
          <c:val>
            <c:numRef>
              <c:f>工作表1!$E$2:$E$5</c:f>
              <c:numCache>
                <c:formatCode>General</c:formatCode>
                <c:ptCount val="4"/>
                <c:pt idx="0">
                  <c:v>6460</c:v>
                </c:pt>
                <c:pt idx="1">
                  <c:v>45144</c:v>
                </c:pt>
                <c:pt idx="2">
                  <c:v>4864</c:v>
                </c:pt>
                <c:pt idx="3">
                  <c:v>56468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15550760"/>
        <c:axId val="318951184"/>
      </c:barChart>
      <c:catAx>
        <c:axId val="155507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318951184"/>
        <c:crosses val="autoZero"/>
        <c:auto val="1"/>
        <c:lblAlgn val="ctr"/>
        <c:lblOffset val="100"/>
        <c:noMultiLvlLbl val="0"/>
      </c:catAx>
      <c:valAx>
        <c:axId val="318951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555076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7000582455534075E-4"/>
          <c:y val="0.93033876148448091"/>
          <c:w val="0.99972999417544461"/>
          <c:h val="5.38673892870859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zh-TW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053738852374912E-2"/>
          <c:y val="0.1040482540832626"/>
          <c:w val="0.95989252229525013"/>
          <c:h val="0.730098074163869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TLD屠龍刀75支(7.5w/m²)</c:v>
                </c:pt>
              </c:strCache>
            </c:strRef>
          </c:tx>
          <c:spPr>
            <a:solidFill>
              <a:schemeClr val="accent2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燈具造價</c:v>
                </c:pt>
                <c:pt idx="1">
                  <c:v>2年電費</c:v>
                </c:pt>
                <c:pt idx="2">
                  <c:v>維修費用</c:v>
                </c:pt>
                <c:pt idx="3">
                  <c:v>2年內總支出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19350</c:v>
                </c:pt>
                <c:pt idx="1">
                  <c:v>5940</c:v>
                </c:pt>
                <c:pt idx="2">
                  <c:v>0</c:v>
                </c:pt>
                <c:pt idx="3">
                  <c:v>25290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平板燈46座(18.4w/m²)</c:v>
                </c:pt>
              </c:strCache>
            </c:strRef>
          </c:tx>
          <c:spPr>
            <a:solidFill>
              <a:schemeClr val="accent2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1.4158370177613814E-3"/>
                  <c:y val="1.812567843863897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燈具造價</c:v>
                </c:pt>
                <c:pt idx="1">
                  <c:v>2年電費</c:v>
                </c:pt>
                <c:pt idx="2">
                  <c:v>維修費用</c:v>
                </c:pt>
                <c:pt idx="3">
                  <c:v>2年內總支出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27600</c:v>
                </c:pt>
                <c:pt idx="1">
                  <c:v>14573</c:v>
                </c:pt>
                <c:pt idx="2">
                  <c:v>0</c:v>
                </c:pt>
                <c:pt idx="3">
                  <c:v>42173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T5格柵燈46座(29.5w/m²)</c:v>
                </c:pt>
              </c:strCache>
            </c:strRef>
          </c:tx>
          <c:spPr>
            <a:solidFill>
              <a:schemeClr val="accent2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21896053259552E-2"/>
                      <c:h val="7.2735758191624103E-2"/>
                    </c:manualLayout>
                  </c15:layout>
                </c:ext>
              </c:extLst>
            </c:dLbl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21896053259552E-2"/>
                      <c:h val="7.014637555753282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燈具造價</c:v>
                </c:pt>
                <c:pt idx="1">
                  <c:v>2年電費</c:v>
                </c:pt>
                <c:pt idx="2">
                  <c:v>維修費用</c:v>
                </c:pt>
                <c:pt idx="3">
                  <c:v>2年內總支出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11040</c:v>
                </c:pt>
                <c:pt idx="1">
                  <c:v>23316</c:v>
                </c:pt>
                <c:pt idx="2">
                  <c:v>9568</c:v>
                </c:pt>
                <c:pt idx="3">
                  <c:v>43924</c:v>
                </c:pt>
              </c:numCache>
            </c:numRef>
          </c:val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T8格柵燈48座(72w/m²)</c:v>
                </c:pt>
              </c:strCache>
            </c:strRef>
          </c:tx>
          <c:spPr>
            <a:solidFill>
              <a:schemeClr val="accent2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0382684855253837E-16"/>
                  <c:y val="1.55362958045476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燈具造價</c:v>
                </c:pt>
                <c:pt idx="1">
                  <c:v>2年電費</c:v>
                </c:pt>
                <c:pt idx="2">
                  <c:v>維修費用</c:v>
                </c:pt>
                <c:pt idx="3">
                  <c:v>2年內總支出</c:v>
                </c:pt>
              </c:strCache>
            </c:strRef>
          </c:cat>
          <c:val>
            <c:numRef>
              <c:f>工作表1!$E$2:$E$5</c:f>
              <c:numCache>
                <c:formatCode>General</c:formatCode>
                <c:ptCount val="4"/>
                <c:pt idx="0">
                  <c:v>8160</c:v>
                </c:pt>
                <c:pt idx="1">
                  <c:v>57024</c:v>
                </c:pt>
                <c:pt idx="2">
                  <c:v>6144</c:v>
                </c:pt>
                <c:pt idx="3">
                  <c:v>71328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359685136"/>
        <c:axId val="359689056"/>
      </c:barChart>
      <c:catAx>
        <c:axId val="359685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359689056"/>
        <c:crosses val="autoZero"/>
        <c:auto val="1"/>
        <c:lblAlgn val="ctr"/>
        <c:lblOffset val="100"/>
        <c:noMultiLvlLbl val="0"/>
      </c:catAx>
      <c:valAx>
        <c:axId val="359689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35968513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1209861510845636"/>
          <c:w val="0.99878403489125622"/>
          <c:h val="7.11391275100315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zh-TW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053738852374912E-2"/>
          <c:y val="0.1040482540832626"/>
          <c:w val="0.95989252229525013"/>
          <c:h val="0.730098074163869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TLD屠龍刀3支(0.3w/m²)</c:v>
                </c:pt>
              </c:strCache>
            </c:strRef>
          </c:tx>
          <c:spPr>
            <a:solidFill>
              <a:schemeClr val="accent5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燈具造價</c:v>
                </c:pt>
                <c:pt idx="1">
                  <c:v>2年電費</c:v>
                </c:pt>
                <c:pt idx="2">
                  <c:v>維修費用</c:v>
                </c:pt>
                <c:pt idx="3">
                  <c:v>2年內總支出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774</c:v>
                </c:pt>
                <c:pt idx="1">
                  <c:v>238</c:v>
                </c:pt>
                <c:pt idx="2">
                  <c:v>0</c:v>
                </c:pt>
                <c:pt idx="3">
                  <c:v>1012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平板燈2座(0.8w/m²)</c:v>
                </c:pt>
              </c:strCache>
            </c:strRef>
          </c:tx>
          <c:spPr>
            <a:solidFill>
              <a:schemeClr val="accent5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燈具造價</c:v>
                </c:pt>
                <c:pt idx="1">
                  <c:v>2年電費</c:v>
                </c:pt>
                <c:pt idx="2">
                  <c:v>維修費用</c:v>
                </c:pt>
                <c:pt idx="3">
                  <c:v>2年內總支出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1200</c:v>
                </c:pt>
                <c:pt idx="1">
                  <c:v>634</c:v>
                </c:pt>
                <c:pt idx="2">
                  <c:v>0</c:v>
                </c:pt>
                <c:pt idx="3">
                  <c:v>1834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T5格柵燈2座(1.28w/m²)</c:v>
                </c:pt>
              </c:strCache>
            </c:strRef>
          </c:tx>
          <c:spPr>
            <a:solidFill>
              <a:schemeClr val="accent5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燈具造價</c:v>
                </c:pt>
                <c:pt idx="1">
                  <c:v>2年電費</c:v>
                </c:pt>
                <c:pt idx="2">
                  <c:v>維修費用</c:v>
                </c:pt>
                <c:pt idx="3">
                  <c:v>2年內總支出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480</c:v>
                </c:pt>
                <c:pt idx="1">
                  <c:v>1014</c:v>
                </c:pt>
                <c:pt idx="2">
                  <c:v>416</c:v>
                </c:pt>
                <c:pt idx="3">
                  <c:v>1910</c:v>
                </c:pt>
              </c:numCache>
            </c:numRef>
          </c:val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T8格柵燈2座(3w/m²)</c:v>
                </c:pt>
              </c:strCache>
            </c:strRef>
          </c:tx>
          <c:spPr>
            <a:solidFill>
              <a:schemeClr val="accent5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燈具造價</c:v>
                </c:pt>
                <c:pt idx="1">
                  <c:v>2年電費</c:v>
                </c:pt>
                <c:pt idx="2">
                  <c:v>維修費用</c:v>
                </c:pt>
                <c:pt idx="3">
                  <c:v>2年內總支出</c:v>
                </c:pt>
              </c:strCache>
            </c:strRef>
          </c:cat>
          <c:val>
            <c:numRef>
              <c:f>工作表1!$E$2:$E$5</c:f>
              <c:numCache>
                <c:formatCode>General</c:formatCode>
                <c:ptCount val="4"/>
                <c:pt idx="0">
                  <c:v>340</c:v>
                </c:pt>
                <c:pt idx="1">
                  <c:v>2376</c:v>
                </c:pt>
                <c:pt idx="2">
                  <c:v>256</c:v>
                </c:pt>
                <c:pt idx="3">
                  <c:v>2972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359688664"/>
        <c:axId val="359682392"/>
      </c:barChart>
      <c:catAx>
        <c:axId val="359688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359682392"/>
        <c:crosses val="autoZero"/>
        <c:auto val="1"/>
        <c:lblAlgn val="ctr"/>
        <c:lblOffset val="100"/>
        <c:noMultiLvlLbl val="0"/>
      </c:catAx>
      <c:valAx>
        <c:axId val="359682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35968866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8EEC0-F15A-4BE3-9357-0BC1B77E5311}" type="datetimeFigureOut">
              <a:rPr lang="zh-TW" altLang="en-US" smtClean="0"/>
              <a:t>2016/10/7</a:t>
            </a:fld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A96CD-3E6C-4CDE-9BEB-25E010417D31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51880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2212F-28A8-4929-9B0F-B885DD6127DE}" type="datetimeFigureOut">
              <a:rPr lang="zh-TW" altLang="en-US" smtClean="0"/>
              <a:t>2016/10/7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1243013"/>
            <a:ext cx="484822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E2F30-92A1-4669-96E6-D01CD99DEFBC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37277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8F535-54AC-4336-A912-7DEC6298AAB4}" type="datetime1">
              <a:rPr lang="zh-TW" altLang="en-US" smtClean="0"/>
              <a:t>2016/10/7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9E3A-DA31-49EE-A46A-D85BBCC45E15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596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854A-ABAF-4654-A067-A70028D861DE}" type="datetime1">
              <a:rPr lang="zh-TW" altLang="en-US" smtClean="0"/>
              <a:t>2016/10/7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9E3A-DA31-49EE-A46A-D85BBCC45E15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4827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0FC09-18B9-43D9-BCA9-E549BB3D379D}" type="datetime1">
              <a:rPr lang="zh-TW" altLang="en-US" smtClean="0"/>
              <a:t>2016/10/7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9E3A-DA31-49EE-A46A-D85BBCC45E15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191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46B5-8139-4CC5-B659-2B472D854BC3}" type="datetime1">
              <a:rPr lang="zh-TW" altLang="en-US" smtClean="0"/>
              <a:t>2016/10/7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9E3A-DA31-49EE-A46A-D85BBCC45E15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04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7250F-C490-4812-BB02-6EC84049CEE1}" type="datetime1">
              <a:rPr lang="zh-TW" altLang="en-US" smtClean="0"/>
              <a:t>2016/10/7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9E3A-DA31-49EE-A46A-D85BBCC45E15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834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49B91-721C-4748-8533-23890FC1ED26}" type="datetime1">
              <a:rPr lang="zh-TW" altLang="en-US" smtClean="0"/>
              <a:t>2016/10/7</a:t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9E3A-DA31-49EE-A46A-D85BBCC45E15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2075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CE23-593B-458F-9D01-0660B9880223}" type="datetime1">
              <a:rPr lang="zh-TW" altLang="en-US" smtClean="0"/>
              <a:t>2016/10/7</a:t>
            </a:fld>
            <a:endParaRPr lang="zh-TW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9E3A-DA31-49EE-A46A-D85BBCC45E15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471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31A3-8173-4F26-8E26-97F4639746E1}" type="datetime1">
              <a:rPr lang="zh-TW" altLang="en-US" smtClean="0"/>
              <a:t>2016/10/7</a:t>
            </a:fld>
            <a:endParaRPr lang="zh-TW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9E3A-DA31-49EE-A46A-D85BBCC45E15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114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97158-23CC-4C43-B865-DB31204914E0}" type="datetime1">
              <a:rPr lang="zh-TW" altLang="en-US" smtClean="0"/>
              <a:t>2016/10/7</a:t>
            </a:fld>
            <a:endParaRPr lang="zh-TW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9E3A-DA31-49EE-A46A-D85BBCC45E15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426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E0DFF-7F2C-42B4-ADB1-AEB8A373357B}" type="datetime1">
              <a:rPr lang="zh-TW" altLang="en-US" smtClean="0"/>
              <a:t>2016/10/7</a:t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9E3A-DA31-49EE-A46A-D85BBCC45E15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389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dirty="0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E8BB-E1B4-4939-89C0-A4687E55664D}" type="datetime1">
              <a:rPr lang="zh-TW" altLang="en-US" smtClean="0"/>
              <a:t>2016/10/7</a:t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9E3A-DA31-49EE-A46A-D85BBCC45E15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908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B21B1-1751-4C93-8DCB-7F44163A32B9}" type="datetime1">
              <a:rPr lang="zh-TW" altLang="en-US" smtClean="0"/>
              <a:t>2016/10/7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69E3A-DA31-49EE-A46A-D85BBCC45E15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8112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9E3A-DA31-49EE-A46A-D85BBCC45E15}" type="slidenum">
              <a:rPr lang="zh-TW" altLang="en-US" smtClean="0"/>
              <a:t>1</a:t>
            </a:fld>
            <a:endParaRPr lang="zh-TW" altLang="en-US" dirty="0"/>
          </a:p>
        </p:txBody>
      </p:sp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3822120088"/>
              </p:ext>
            </p:extLst>
          </p:nvPr>
        </p:nvGraphicFramePr>
        <p:xfrm>
          <a:off x="395036" y="477053"/>
          <a:ext cx="9061785" cy="4824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矩形 5"/>
          <p:cNvSpPr/>
          <p:nvPr/>
        </p:nvSpPr>
        <p:spPr>
          <a:xfrm>
            <a:off x="310815" y="0"/>
            <a:ext cx="9061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32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節能省錢：</a:t>
            </a:r>
            <a:r>
              <a:rPr lang="en-US" altLang="zh-TW" sz="2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年期間電費、造價及維護成本分析表</a:t>
            </a:r>
            <a:endParaRPr lang="en-US" altLang="zh-TW" sz="24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en-US" sz="2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單位</a:t>
            </a:r>
            <a:r>
              <a:rPr lang="zh-TW" altLang="en-US" sz="24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面積</a:t>
            </a:r>
            <a:r>
              <a:rPr lang="en-US" altLang="zh-TW" sz="24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sz="24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平方米</a:t>
            </a:r>
            <a:r>
              <a:rPr lang="zh-TW" altLang="en-US" sz="24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、桌面平均</a:t>
            </a:r>
            <a:r>
              <a:rPr lang="zh-TW" altLang="en-US" sz="2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照度</a:t>
            </a:r>
            <a:r>
              <a:rPr lang="en-US" altLang="zh-TW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300-350Lux</a:t>
            </a:r>
          </a:p>
        </p:txBody>
      </p:sp>
      <p:grpSp>
        <p:nvGrpSpPr>
          <p:cNvPr id="8" name="群組 7"/>
          <p:cNvGrpSpPr/>
          <p:nvPr/>
        </p:nvGrpSpPr>
        <p:grpSpPr>
          <a:xfrm>
            <a:off x="8110538" y="6290939"/>
            <a:ext cx="977071" cy="495950"/>
            <a:chOff x="7942999" y="6271435"/>
            <a:chExt cx="977071" cy="495950"/>
          </a:xfrm>
        </p:grpSpPr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8618384" y="6398053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dirty="0">
                  <a:solidFill>
                    <a:schemeClr val="hlink"/>
                  </a:solidFill>
                </a:rPr>
                <a:t>®</a:t>
              </a:r>
              <a:endParaRPr lang="zh-TW" altLang="en-US" dirty="0">
                <a:solidFill>
                  <a:schemeClr val="hlink"/>
                </a:solidFill>
              </a:endParaRPr>
            </a:p>
          </p:txBody>
        </p:sp>
        <p:pic>
          <p:nvPicPr>
            <p:cNvPr id="10" name="Picture 8" descr="屠龍刀logo-橢圓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942999" y="6271435"/>
              <a:ext cx="732649" cy="353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592839"/>
              </p:ext>
            </p:extLst>
          </p:nvPr>
        </p:nvGraphicFramePr>
        <p:xfrm>
          <a:off x="395036" y="5405812"/>
          <a:ext cx="8913137" cy="1061974"/>
        </p:xfrm>
        <a:graphic>
          <a:graphicData uri="http://schemas.openxmlformats.org/drawingml/2006/table">
            <a:tbl>
              <a:tblPr firstRow="1" firstCol="1" bandRow="1"/>
              <a:tblGrid>
                <a:gridCol w="8913137"/>
              </a:tblGrid>
              <a:tr h="955178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依建筑照明设计标准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  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中华人民共和国建设部公告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  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第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247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号</a:t>
                      </a:r>
                      <a:endParaRPr lang="zh-TW" sz="1200" kern="100" baseline="0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计算基础：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以</a:t>
                      </a:r>
                      <a:r>
                        <a:rPr lang="zh-TW" altLang="en-US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天花板至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楼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地板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高度</a:t>
                      </a:r>
                      <a:r>
                        <a:rPr lang="en-US" alt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3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米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，桌面高度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0.75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米、每日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10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小时、每月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30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日、电费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$1.1RMB(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以上海地区为例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)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、时间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年计算之。</a:t>
                      </a:r>
                      <a:endParaRPr lang="zh-TW" sz="1200" kern="100" baseline="0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所使用的瓦数、电费依实际用电环境±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10%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。本数据为本公司自行测试，谨供参考。</a:t>
                      </a:r>
                      <a:endParaRPr lang="zh-TW" sz="1200" kern="100" baseline="0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本表格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之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商品保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固期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：</a:t>
                      </a:r>
                      <a:r>
                        <a:rPr lang="zh-TW" altLang="en-US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龙</a:t>
                      </a:r>
                      <a:r>
                        <a:rPr lang="zh-TW" altLang="en-US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骨</a:t>
                      </a:r>
                      <a:r>
                        <a:rPr lang="zh-TW" altLang="en-US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灯</a:t>
                      </a: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年、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LED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平板灯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保</a:t>
                      </a: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年、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T5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格栅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灯</a:t>
                      </a: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1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年、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T8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格栅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灯</a:t>
                      </a: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1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年</a:t>
                      </a:r>
                      <a:r>
                        <a:rPr lang="zh-TW" alt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。</a:t>
                      </a:r>
                      <a:endParaRPr lang="zh-TW" altLang="zh-TW" sz="1200" kern="100" baseline="0" dirty="0" smtClean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维护成本计算方式：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年期间内，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T5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格栅灯灯管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每年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维护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1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次，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T8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格栅灯灯管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每年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维护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1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次。</a:t>
                      </a:r>
                      <a:endParaRPr lang="zh-TW" sz="1200" kern="100" baseline="0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034" marR="160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200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9E3A-DA31-49EE-A46A-D85BBCC45E15}" type="slidenum">
              <a:rPr lang="zh-TW" altLang="en-US" smtClean="0"/>
              <a:t>2</a:t>
            </a:fld>
            <a:endParaRPr lang="zh-TW" altLang="en-US" dirty="0"/>
          </a:p>
        </p:txBody>
      </p:sp>
      <p:graphicFrame>
        <p:nvGraphicFramePr>
          <p:cNvPr id="4" name="圖表 3"/>
          <p:cNvGraphicFramePr/>
          <p:nvPr>
            <p:extLst>
              <p:ext uri="{D42A27DB-BD31-4B8C-83A1-F6EECF244321}">
                <p14:modId xmlns:p14="http://schemas.microsoft.com/office/powerpoint/2010/main" val="3166281181"/>
              </p:ext>
            </p:extLst>
          </p:nvPr>
        </p:nvGraphicFramePr>
        <p:xfrm>
          <a:off x="437898" y="572745"/>
          <a:ext cx="8969959" cy="490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矩形 4"/>
          <p:cNvSpPr/>
          <p:nvPr/>
        </p:nvSpPr>
        <p:spPr>
          <a:xfrm>
            <a:off x="437898" y="95692"/>
            <a:ext cx="84492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32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節能省錢：</a:t>
            </a:r>
            <a:r>
              <a:rPr lang="en-US" altLang="zh-TW" sz="2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年期間電費、造價及維護成本分析表</a:t>
            </a:r>
            <a:endParaRPr lang="en-US" altLang="zh-TW" sz="24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en-US" sz="2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單位</a:t>
            </a:r>
            <a:r>
              <a:rPr lang="zh-TW" altLang="en-US" sz="24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面積</a:t>
            </a:r>
            <a:r>
              <a:rPr lang="en-US" altLang="zh-TW" sz="24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sz="24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平方米</a:t>
            </a:r>
            <a:r>
              <a:rPr lang="zh-TW" altLang="en-US" sz="24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、桌面平均</a:t>
            </a:r>
            <a:r>
              <a:rPr lang="zh-TW" altLang="en-US" sz="2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照度</a:t>
            </a:r>
            <a:r>
              <a:rPr lang="en-US" altLang="zh-TW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500Lux</a:t>
            </a:r>
          </a:p>
        </p:txBody>
      </p:sp>
      <p:grpSp>
        <p:nvGrpSpPr>
          <p:cNvPr id="7" name="群組 6"/>
          <p:cNvGrpSpPr/>
          <p:nvPr/>
        </p:nvGrpSpPr>
        <p:grpSpPr>
          <a:xfrm>
            <a:off x="8110538" y="6290939"/>
            <a:ext cx="977071" cy="495950"/>
            <a:chOff x="7942999" y="6271435"/>
            <a:chExt cx="977071" cy="495950"/>
          </a:xfrm>
        </p:grpSpPr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8618384" y="6398053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dirty="0">
                  <a:solidFill>
                    <a:schemeClr val="hlink"/>
                  </a:solidFill>
                </a:rPr>
                <a:t>®</a:t>
              </a:r>
              <a:endParaRPr lang="zh-TW" altLang="en-US" dirty="0">
                <a:solidFill>
                  <a:schemeClr val="hlink"/>
                </a:solidFill>
              </a:endParaRPr>
            </a:p>
          </p:txBody>
        </p:sp>
        <p:pic>
          <p:nvPicPr>
            <p:cNvPr id="9" name="Picture 8" descr="屠龍刀logo-橢圓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942999" y="6271435"/>
              <a:ext cx="732649" cy="353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32606"/>
              </p:ext>
            </p:extLst>
          </p:nvPr>
        </p:nvGraphicFramePr>
        <p:xfrm>
          <a:off x="437898" y="5459414"/>
          <a:ext cx="8913137" cy="1079500"/>
        </p:xfrm>
        <a:graphic>
          <a:graphicData uri="http://schemas.openxmlformats.org/drawingml/2006/table">
            <a:tbl>
              <a:tblPr firstRow="1" firstCol="1" bandRow="1"/>
              <a:tblGrid>
                <a:gridCol w="8913137"/>
              </a:tblGrid>
              <a:tr h="955178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依建筑照明设计标准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  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中华人民共和国建设部公告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  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第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247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号</a:t>
                      </a:r>
                      <a:endParaRPr lang="zh-TW" sz="1200" kern="100" baseline="0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计算基础：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以</a:t>
                      </a:r>
                      <a:r>
                        <a:rPr lang="zh-TW" altLang="en-US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天花板至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楼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地板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高度</a:t>
                      </a:r>
                      <a:r>
                        <a:rPr lang="en-US" alt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3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米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，桌面高度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0.75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米、每日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10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小时、每月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30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日、电费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$1.1RMB(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以上海地区为例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)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、时间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年计算之。</a:t>
                      </a:r>
                      <a:endParaRPr lang="zh-TW" sz="1200" kern="100" baseline="0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所使用的瓦数、电费依实际用电环境±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10%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。本数据为本公司自行测试，谨供参考。</a:t>
                      </a:r>
                      <a:endParaRPr lang="zh-TW" sz="1200" kern="100" baseline="0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本表格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之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商品保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固期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：</a:t>
                      </a:r>
                      <a:r>
                        <a:rPr lang="zh-TW" altLang="en-US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龙</a:t>
                      </a:r>
                      <a:r>
                        <a:rPr lang="zh-TW" altLang="en-US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骨</a:t>
                      </a:r>
                      <a:r>
                        <a:rPr lang="zh-TW" altLang="en-US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灯</a:t>
                      </a: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年、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LED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平板灯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保</a:t>
                      </a: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年、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T5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格栅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灯</a:t>
                      </a: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1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年、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T8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格栅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灯</a:t>
                      </a: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1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年</a:t>
                      </a:r>
                      <a:r>
                        <a:rPr lang="zh-TW" alt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。</a:t>
                      </a:r>
                      <a:endParaRPr lang="zh-TW" altLang="zh-TW" sz="1200" kern="100" baseline="0" dirty="0" smtClean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维护成本计算方式：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年期间内，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T5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格栅灯灯管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每年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维护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1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次，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T8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格栅灯灯管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每年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维护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1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次。</a:t>
                      </a:r>
                      <a:endParaRPr lang="zh-TW" sz="1200" kern="100" baseline="0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034" marR="160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131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69E3A-DA31-49EE-A46A-D85BBCC45E15}" type="slidenum">
              <a:rPr lang="zh-TW" altLang="en-US" smtClean="0"/>
              <a:t>3</a:t>
            </a:fld>
            <a:endParaRPr lang="zh-TW" altLang="en-US" dirty="0"/>
          </a:p>
        </p:txBody>
      </p:sp>
      <p:graphicFrame>
        <p:nvGraphicFramePr>
          <p:cNvPr id="3" name="圖表 2"/>
          <p:cNvGraphicFramePr/>
          <p:nvPr>
            <p:extLst>
              <p:ext uri="{D42A27DB-BD31-4B8C-83A1-F6EECF244321}">
                <p14:modId xmlns:p14="http://schemas.microsoft.com/office/powerpoint/2010/main" val="3303906868"/>
              </p:ext>
            </p:extLst>
          </p:nvPr>
        </p:nvGraphicFramePr>
        <p:xfrm>
          <a:off x="546182" y="560815"/>
          <a:ext cx="8678781" cy="4824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矩形 3"/>
          <p:cNvSpPr/>
          <p:nvPr/>
        </p:nvSpPr>
        <p:spPr>
          <a:xfrm>
            <a:off x="546182" y="114539"/>
            <a:ext cx="830961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28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節能省錢：</a:t>
            </a:r>
            <a:r>
              <a:rPr lang="en-US" altLang="zh-TW" sz="2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年期間電費、造價及維護成本分析表</a:t>
            </a:r>
            <a:endParaRPr lang="en-US" altLang="zh-TW" sz="24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en-US" sz="2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en-US" sz="24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單位面積</a:t>
            </a:r>
            <a:r>
              <a:rPr lang="en-US" altLang="zh-TW" sz="24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sz="24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平方米</a:t>
            </a:r>
            <a:r>
              <a:rPr lang="zh-TW" altLang="en-US" sz="2400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、桌面平均</a:t>
            </a:r>
            <a:r>
              <a:rPr lang="zh-TW" altLang="en-US" sz="2400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照度</a:t>
            </a:r>
            <a:r>
              <a:rPr lang="en-US" altLang="zh-TW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50Lux</a:t>
            </a:r>
            <a:endParaRPr lang="zh-CN" altLang="en-US" sz="2400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8110538" y="6290940"/>
            <a:ext cx="977071" cy="495950"/>
            <a:chOff x="7942999" y="6271435"/>
            <a:chExt cx="977071" cy="495950"/>
          </a:xfrm>
        </p:grpSpPr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8618384" y="6398053"/>
              <a:ext cx="3016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dirty="0">
                  <a:solidFill>
                    <a:schemeClr val="hlink"/>
                  </a:solidFill>
                </a:rPr>
                <a:t>®</a:t>
              </a:r>
              <a:endParaRPr lang="zh-TW" altLang="en-US" dirty="0">
                <a:solidFill>
                  <a:schemeClr val="hlink"/>
                </a:solidFill>
              </a:endParaRPr>
            </a:p>
          </p:txBody>
        </p:sp>
        <p:pic>
          <p:nvPicPr>
            <p:cNvPr id="8" name="Picture 8" descr="屠龍刀logo-橢圓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942999" y="6271435"/>
              <a:ext cx="732649" cy="353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497670"/>
              </p:ext>
            </p:extLst>
          </p:nvPr>
        </p:nvGraphicFramePr>
        <p:xfrm>
          <a:off x="546182" y="5466776"/>
          <a:ext cx="8913137" cy="1079500"/>
        </p:xfrm>
        <a:graphic>
          <a:graphicData uri="http://schemas.openxmlformats.org/drawingml/2006/table">
            <a:tbl>
              <a:tblPr firstRow="1" firstCol="1" bandRow="1"/>
              <a:tblGrid>
                <a:gridCol w="8913137"/>
              </a:tblGrid>
              <a:tr h="955178"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依建筑照明设计标准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  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中华人民共和国建设部公告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  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第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247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号</a:t>
                      </a:r>
                      <a:endParaRPr lang="zh-TW" sz="1200" kern="100" baseline="0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计算基础：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以</a:t>
                      </a:r>
                      <a:r>
                        <a:rPr lang="zh-TW" altLang="en-US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天花板至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楼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地板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高度</a:t>
                      </a:r>
                      <a:r>
                        <a:rPr lang="en-US" alt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3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米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，桌面高度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0.75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米、每日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10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小时、每月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30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日、电费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$1.1RMB(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以上海地区为例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)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、时间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年计算之。</a:t>
                      </a:r>
                      <a:endParaRPr lang="zh-TW" sz="1200" kern="100" baseline="0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所使用的瓦数、电费依实际用电环境±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10%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。本数据为本公司自行测试，谨供参考。</a:t>
                      </a:r>
                      <a:endParaRPr lang="zh-TW" sz="1200" kern="100" baseline="0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本表格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之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商品保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固期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：</a:t>
                      </a:r>
                      <a:r>
                        <a:rPr lang="zh-TW" altLang="en-US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龙</a:t>
                      </a:r>
                      <a:r>
                        <a:rPr lang="zh-TW" altLang="en-US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骨</a:t>
                      </a:r>
                      <a:r>
                        <a:rPr lang="zh-TW" altLang="en-US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灯</a:t>
                      </a: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年、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LED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平板灯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保</a:t>
                      </a: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年、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T5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格栅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灯</a:t>
                      </a: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1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年、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T8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格栅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灯</a:t>
                      </a:r>
                      <a:r>
                        <a:rPr lang="en-US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1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年</a:t>
                      </a:r>
                      <a:r>
                        <a:rPr lang="zh-TW" alt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。</a:t>
                      </a:r>
                      <a:endParaRPr lang="zh-TW" altLang="zh-TW" sz="1200" kern="100" baseline="0" dirty="0" smtClean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维护成本计算方式：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年期间内，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T5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格栅灯灯管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每年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维护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1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次，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T8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格栅灯灯管</a:t>
                      </a:r>
                      <a:r>
                        <a:rPr lang="zh-TW" sz="1200" kern="0" baseline="0" dirty="0" smtClean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每年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维护</a:t>
                      </a:r>
                      <a:r>
                        <a:rPr lang="en-US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1</a:t>
                      </a:r>
                      <a:r>
                        <a:rPr lang="zh-TW" sz="1200" kern="0" baseline="0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次。</a:t>
                      </a:r>
                      <a:endParaRPr lang="zh-TW" sz="1200" kern="100" baseline="0" dirty="0"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034" marR="1603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9259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3929</TotalTime>
  <Words>607</Words>
  <Application>Microsoft Office PowerPoint</Application>
  <PresentationFormat>A4 紙張 (210x297 公釐)</PresentationFormat>
  <Paragraphs>40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Seal</dc:creator>
  <cp:lastModifiedBy>Magan Huang PCIG</cp:lastModifiedBy>
  <cp:revision>651</cp:revision>
  <cp:lastPrinted>2016-10-07T03:19:16Z</cp:lastPrinted>
  <dcterms:created xsi:type="dcterms:W3CDTF">2015-07-23T01:53:24Z</dcterms:created>
  <dcterms:modified xsi:type="dcterms:W3CDTF">2016-10-07T09:31:23Z</dcterms:modified>
</cp:coreProperties>
</file>