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9"/>
  </p:notesMasterIdLst>
  <p:handoutMasterIdLst>
    <p:handoutMasterId r:id="rId50"/>
  </p:handoutMasterIdLst>
  <p:sldIdLst>
    <p:sldId id="301" r:id="rId2"/>
    <p:sldId id="325" r:id="rId3"/>
    <p:sldId id="257" r:id="rId4"/>
    <p:sldId id="258" r:id="rId5"/>
    <p:sldId id="259" r:id="rId6"/>
    <p:sldId id="260" r:id="rId7"/>
    <p:sldId id="323" r:id="rId8"/>
    <p:sldId id="305" r:id="rId9"/>
    <p:sldId id="328" r:id="rId10"/>
    <p:sldId id="329" r:id="rId11"/>
    <p:sldId id="330" r:id="rId12"/>
    <p:sldId id="326" r:id="rId13"/>
    <p:sldId id="268" r:id="rId14"/>
    <p:sldId id="269" r:id="rId15"/>
    <p:sldId id="270" r:id="rId16"/>
    <p:sldId id="271" r:id="rId17"/>
    <p:sldId id="272" r:id="rId18"/>
    <p:sldId id="331" r:id="rId19"/>
    <p:sldId id="274" r:id="rId20"/>
    <p:sldId id="277" r:id="rId21"/>
    <p:sldId id="275" r:id="rId22"/>
    <p:sldId id="279" r:id="rId23"/>
    <p:sldId id="324" r:id="rId24"/>
    <p:sldId id="336" r:id="rId25"/>
    <p:sldId id="327" r:id="rId26"/>
    <p:sldId id="337" r:id="rId27"/>
    <p:sldId id="332" r:id="rId28"/>
    <p:sldId id="333" r:id="rId29"/>
    <p:sldId id="334" r:id="rId30"/>
    <p:sldId id="335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319" r:id="rId44"/>
    <p:sldId id="320" r:id="rId45"/>
    <p:sldId id="294" r:id="rId46"/>
    <p:sldId id="295" r:id="rId47"/>
    <p:sldId id="296" r:id="rId48"/>
  </p:sldIdLst>
  <p:sldSz cx="9906000" cy="6858000" type="A4"/>
  <p:notesSz cx="7099300" cy="10234613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36" autoAdjust="0"/>
    <p:restoredTop sz="94660"/>
  </p:normalViewPr>
  <p:slideViewPr>
    <p:cSldViewPr snapToGrid="0">
      <p:cViewPr varScale="1">
        <p:scale>
          <a:sx n="67" d="100"/>
          <a:sy n="67" d="100"/>
        </p:scale>
        <p:origin x="-1052" y="-7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___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___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966916010476966E-2"/>
          <c:y val="0.10141599527262317"/>
          <c:w val="0.95989252229525013"/>
          <c:h val="0.730098074163869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TLD屠龍刀60支(6w/m²)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4.2044696491916845E-3"/>
                  <c:y val="8.365972918730282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工作表1!$A$2:$A$5</c:f>
              <c:strCache>
                <c:ptCount val="4"/>
                <c:pt idx="0">
                  <c:v>燈具造價</c:v>
                </c:pt>
                <c:pt idx="1">
                  <c:v>2年電費</c:v>
                </c:pt>
                <c:pt idx="2">
                  <c:v>維修費用</c:v>
                </c:pt>
                <c:pt idx="3">
                  <c:v>2年內總支出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15480</c:v>
                </c:pt>
                <c:pt idx="1">
                  <c:v>4752</c:v>
                </c:pt>
                <c:pt idx="2">
                  <c:v>0</c:v>
                </c:pt>
                <c:pt idx="3">
                  <c:v>20232</c:v>
                </c:pt>
              </c:numCache>
            </c:numRef>
          </c:val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平板燈30座(12w/m²)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2.3690773842640082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工作表1!$A$2:$A$5</c:f>
              <c:strCache>
                <c:ptCount val="4"/>
                <c:pt idx="0">
                  <c:v>燈具造價</c:v>
                </c:pt>
                <c:pt idx="1">
                  <c:v>2年電費</c:v>
                </c:pt>
                <c:pt idx="2">
                  <c:v>維修費用</c:v>
                </c:pt>
                <c:pt idx="3">
                  <c:v>2年內總支出</c:v>
                </c:pt>
              </c:strCache>
            </c:strRef>
          </c:cat>
          <c:val>
            <c:numRef>
              <c:f>工作表1!$C$2:$C$5</c:f>
              <c:numCache>
                <c:formatCode>General</c:formatCode>
                <c:ptCount val="4"/>
                <c:pt idx="0">
                  <c:v>18000</c:v>
                </c:pt>
                <c:pt idx="1">
                  <c:v>9504</c:v>
                </c:pt>
                <c:pt idx="2">
                  <c:v>0</c:v>
                </c:pt>
                <c:pt idx="3">
                  <c:v>27504</c:v>
                </c:pt>
              </c:numCache>
            </c:numRef>
          </c:val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T5格柵燈30座(19.2w/m²)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5.501524147904216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2044696491916325E-3"/>
                  <c:y val="8.133832352642979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0074494153195936E-3"/>
                  <c:y val="2.3690773842640082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工作表1!$A$2:$A$5</c:f>
              <c:strCache>
                <c:ptCount val="4"/>
                <c:pt idx="0">
                  <c:v>燈具造價</c:v>
                </c:pt>
                <c:pt idx="1">
                  <c:v>2年電費</c:v>
                </c:pt>
                <c:pt idx="2">
                  <c:v>維修費用</c:v>
                </c:pt>
                <c:pt idx="3">
                  <c:v>2年內總支出</c:v>
                </c:pt>
              </c:strCache>
            </c:strRef>
          </c:cat>
          <c:val>
            <c:numRef>
              <c:f>工作表1!$D$2:$D$5</c:f>
              <c:numCache>
                <c:formatCode>General</c:formatCode>
                <c:ptCount val="4"/>
                <c:pt idx="0">
                  <c:v>7200</c:v>
                </c:pt>
                <c:pt idx="1">
                  <c:v>15206</c:v>
                </c:pt>
                <c:pt idx="2">
                  <c:v>6240</c:v>
                </c:pt>
                <c:pt idx="3">
                  <c:v>28646</c:v>
                </c:pt>
              </c:numCache>
            </c:numRef>
          </c:val>
        </c:ser>
        <c:ser>
          <c:idx val="3"/>
          <c:order val="3"/>
          <c:tx>
            <c:strRef>
              <c:f>工作表1!$E$1</c:f>
              <c:strCache>
                <c:ptCount val="1"/>
                <c:pt idx="0">
                  <c:v>T8格柵燈38座(57w/m²)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401489883063852E-3"/>
                  <c:y val="1.60307569668596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4014898830639803E-3"/>
                  <c:y val="1.339844876212084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211919064511021E-2"/>
                  <c:y val="1.60307569668596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2044696491917357E-3"/>
                  <c:y val="1.866306517159851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工作表1!$A$2:$A$5</c:f>
              <c:strCache>
                <c:ptCount val="4"/>
                <c:pt idx="0">
                  <c:v>燈具造價</c:v>
                </c:pt>
                <c:pt idx="1">
                  <c:v>2年電費</c:v>
                </c:pt>
                <c:pt idx="2">
                  <c:v>維修費用</c:v>
                </c:pt>
                <c:pt idx="3">
                  <c:v>2年內總支出</c:v>
                </c:pt>
              </c:strCache>
            </c:strRef>
          </c:cat>
          <c:val>
            <c:numRef>
              <c:f>工作表1!$E$2:$E$5</c:f>
              <c:numCache>
                <c:formatCode>General</c:formatCode>
                <c:ptCount val="4"/>
                <c:pt idx="0">
                  <c:v>6460</c:v>
                </c:pt>
                <c:pt idx="1">
                  <c:v>45144</c:v>
                </c:pt>
                <c:pt idx="2">
                  <c:v>4864</c:v>
                </c:pt>
                <c:pt idx="3">
                  <c:v>56468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49651200"/>
        <c:axId val="157297472"/>
      </c:barChart>
      <c:catAx>
        <c:axId val="496512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57297472"/>
        <c:crosses val="autoZero"/>
        <c:auto val="1"/>
        <c:lblAlgn val="ctr"/>
        <c:lblOffset val="100"/>
        <c:noMultiLvlLbl val="0"/>
      </c:catAx>
      <c:valAx>
        <c:axId val="15729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49651200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7000582455534075E-4"/>
          <c:y val="0.93033876148448091"/>
          <c:w val="0.99972999417544461"/>
          <c:h val="5.38673892870859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400"/>
      </a:pPr>
      <a:endParaRPr lang="zh-TW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053738852374912E-2"/>
          <c:y val="0.1040482540832626"/>
          <c:w val="0.95989252229525013"/>
          <c:h val="0.730098074163869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TLD屠龍刀75支(7.5w/m²)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工作表1!$A$2:$A$5</c:f>
              <c:strCache>
                <c:ptCount val="4"/>
                <c:pt idx="0">
                  <c:v>燈具造價</c:v>
                </c:pt>
                <c:pt idx="1">
                  <c:v>2年電費</c:v>
                </c:pt>
                <c:pt idx="2">
                  <c:v>維修費用</c:v>
                </c:pt>
                <c:pt idx="3">
                  <c:v>2年內總支出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19350</c:v>
                </c:pt>
                <c:pt idx="1">
                  <c:v>5940</c:v>
                </c:pt>
                <c:pt idx="2">
                  <c:v>0</c:v>
                </c:pt>
                <c:pt idx="3">
                  <c:v>25290</c:v>
                </c:pt>
              </c:numCache>
            </c:numRef>
          </c:val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平板燈46座(18.4w/m²)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1.4158370177613814E-3"/>
                  <c:y val="1.812567843863897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工作表1!$A$2:$A$5</c:f>
              <c:strCache>
                <c:ptCount val="4"/>
                <c:pt idx="0">
                  <c:v>燈具造價</c:v>
                </c:pt>
                <c:pt idx="1">
                  <c:v>2年電費</c:v>
                </c:pt>
                <c:pt idx="2">
                  <c:v>維修費用</c:v>
                </c:pt>
                <c:pt idx="3">
                  <c:v>2年內總支出</c:v>
                </c:pt>
              </c:strCache>
            </c:strRef>
          </c:cat>
          <c:val>
            <c:numRef>
              <c:f>工作表1!$C$2:$C$5</c:f>
              <c:numCache>
                <c:formatCode>General</c:formatCode>
                <c:ptCount val="4"/>
                <c:pt idx="0">
                  <c:v>27600</c:v>
                </c:pt>
                <c:pt idx="1">
                  <c:v>14573</c:v>
                </c:pt>
                <c:pt idx="2">
                  <c:v>0</c:v>
                </c:pt>
                <c:pt idx="3">
                  <c:v>42173</c:v>
                </c:pt>
              </c:numCache>
            </c:numRef>
          </c:val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T5格柵燈46座(29.5w/m²)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工作表1!$A$2:$A$5</c:f>
              <c:strCache>
                <c:ptCount val="4"/>
                <c:pt idx="0">
                  <c:v>燈具造價</c:v>
                </c:pt>
                <c:pt idx="1">
                  <c:v>2年電費</c:v>
                </c:pt>
                <c:pt idx="2">
                  <c:v>維修費用</c:v>
                </c:pt>
                <c:pt idx="3">
                  <c:v>2年內總支出</c:v>
                </c:pt>
              </c:strCache>
            </c:strRef>
          </c:cat>
          <c:val>
            <c:numRef>
              <c:f>工作表1!$D$2:$D$5</c:f>
              <c:numCache>
                <c:formatCode>General</c:formatCode>
                <c:ptCount val="4"/>
                <c:pt idx="0">
                  <c:v>11040</c:v>
                </c:pt>
                <c:pt idx="1">
                  <c:v>23316</c:v>
                </c:pt>
                <c:pt idx="2">
                  <c:v>9568</c:v>
                </c:pt>
                <c:pt idx="3">
                  <c:v>43924</c:v>
                </c:pt>
              </c:numCache>
            </c:numRef>
          </c:val>
        </c:ser>
        <c:ser>
          <c:idx val="3"/>
          <c:order val="3"/>
          <c:tx>
            <c:strRef>
              <c:f>工作表1!$E$1</c:f>
              <c:strCache>
                <c:ptCount val="1"/>
                <c:pt idx="0">
                  <c:v>T8格柵燈48座(72w/m²)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1.0382684855253837E-16"/>
                  <c:y val="1.553629580454768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工作表1!$A$2:$A$5</c:f>
              <c:strCache>
                <c:ptCount val="4"/>
                <c:pt idx="0">
                  <c:v>燈具造價</c:v>
                </c:pt>
                <c:pt idx="1">
                  <c:v>2年電費</c:v>
                </c:pt>
                <c:pt idx="2">
                  <c:v>維修費用</c:v>
                </c:pt>
                <c:pt idx="3">
                  <c:v>2年內總支出</c:v>
                </c:pt>
              </c:strCache>
            </c:strRef>
          </c:cat>
          <c:val>
            <c:numRef>
              <c:f>工作表1!$E$2:$E$5</c:f>
              <c:numCache>
                <c:formatCode>General</c:formatCode>
                <c:ptCount val="4"/>
                <c:pt idx="0">
                  <c:v>8160</c:v>
                </c:pt>
                <c:pt idx="1">
                  <c:v>57024</c:v>
                </c:pt>
                <c:pt idx="2">
                  <c:v>6144</c:v>
                </c:pt>
                <c:pt idx="3">
                  <c:v>71328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132862464"/>
        <c:axId val="157300352"/>
      </c:barChart>
      <c:catAx>
        <c:axId val="132862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57300352"/>
        <c:crosses val="autoZero"/>
        <c:auto val="1"/>
        <c:lblAlgn val="ctr"/>
        <c:lblOffset val="100"/>
        <c:noMultiLvlLbl val="0"/>
      </c:catAx>
      <c:valAx>
        <c:axId val="157300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32862464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1209861510845636"/>
          <c:w val="0.99878403489125622"/>
          <c:h val="7.11391275100315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400"/>
      </a:pPr>
      <a:endParaRPr lang="zh-TW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053738852374912E-2"/>
          <c:y val="0.1040482540832626"/>
          <c:w val="0.95989252229525013"/>
          <c:h val="0.730098074163869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TLD屠龍刀3支(0.3w/m²)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工作表1!$A$2:$A$5</c:f>
              <c:strCache>
                <c:ptCount val="4"/>
                <c:pt idx="0">
                  <c:v>燈具造價</c:v>
                </c:pt>
                <c:pt idx="1">
                  <c:v>2年電費</c:v>
                </c:pt>
                <c:pt idx="2">
                  <c:v>維修費用</c:v>
                </c:pt>
                <c:pt idx="3">
                  <c:v>2年內總支出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774</c:v>
                </c:pt>
                <c:pt idx="1">
                  <c:v>238</c:v>
                </c:pt>
                <c:pt idx="2">
                  <c:v>0</c:v>
                </c:pt>
                <c:pt idx="3">
                  <c:v>1012</c:v>
                </c:pt>
              </c:numCache>
            </c:numRef>
          </c:val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平板燈2座(0.8w/m²)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工作表1!$A$2:$A$5</c:f>
              <c:strCache>
                <c:ptCount val="4"/>
                <c:pt idx="0">
                  <c:v>燈具造價</c:v>
                </c:pt>
                <c:pt idx="1">
                  <c:v>2年電費</c:v>
                </c:pt>
                <c:pt idx="2">
                  <c:v>維修費用</c:v>
                </c:pt>
                <c:pt idx="3">
                  <c:v>2年內總支出</c:v>
                </c:pt>
              </c:strCache>
            </c:strRef>
          </c:cat>
          <c:val>
            <c:numRef>
              <c:f>工作表1!$C$2:$C$5</c:f>
              <c:numCache>
                <c:formatCode>General</c:formatCode>
                <c:ptCount val="4"/>
                <c:pt idx="0">
                  <c:v>1200</c:v>
                </c:pt>
                <c:pt idx="1">
                  <c:v>634</c:v>
                </c:pt>
                <c:pt idx="2">
                  <c:v>0</c:v>
                </c:pt>
                <c:pt idx="3">
                  <c:v>1834</c:v>
                </c:pt>
              </c:numCache>
            </c:numRef>
          </c:val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T5格柵燈2座(1.28w/m²)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工作表1!$A$2:$A$5</c:f>
              <c:strCache>
                <c:ptCount val="4"/>
                <c:pt idx="0">
                  <c:v>燈具造價</c:v>
                </c:pt>
                <c:pt idx="1">
                  <c:v>2年電費</c:v>
                </c:pt>
                <c:pt idx="2">
                  <c:v>維修費用</c:v>
                </c:pt>
                <c:pt idx="3">
                  <c:v>2年內總支出</c:v>
                </c:pt>
              </c:strCache>
            </c:strRef>
          </c:cat>
          <c:val>
            <c:numRef>
              <c:f>工作表1!$D$2:$D$5</c:f>
              <c:numCache>
                <c:formatCode>General</c:formatCode>
                <c:ptCount val="4"/>
                <c:pt idx="0">
                  <c:v>480</c:v>
                </c:pt>
                <c:pt idx="1">
                  <c:v>1014</c:v>
                </c:pt>
                <c:pt idx="2">
                  <c:v>416</c:v>
                </c:pt>
                <c:pt idx="3">
                  <c:v>1910</c:v>
                </c:pt>
              </c:numCache>
            </c:numRef>
          </c:val>
        </c:ser>
        <c:ser>
          <c:idx val="3"/>
          <c:order val="3"/>
          <c:tx>
            <c:strRef>
              <c:f>工作表1!$E$1</c:f>
              <c:strCache>
                <c:ptCount val="1"/>
                <c:pt idx="0">
                  <c:v>T8格柵燈2座(3w/m²)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工作表1!$A$2:$A$5</c:f>
              <c:strCache>
                <c:ptCount val="4"/>
                <c:pt idx="0">
                  <c:v>燈具造價</c:v>
                </c:pt>
                <c:pt idx="1">
                  <c:v>2年電費</c:v>
                </c:pt>
                <c:pt idx="2">
                  <c:v>維修費用</c:v>
                </c:pt>
                <c:pt idx="3">
                  <c:v>2年內總支出</c:v>
                </c:pt>
              </c:strCache>
            </c:strRef>
          </c:cat>
          <c:val>
            <c:numRef>
              <c:f>工作表1!$E$2:$E$5</c:f>
              <c:numCache>
                <c:formatCode>General</c:formatCode>
                <c:ptCount val="4"/>
                <c:pt idx="0">
                  <c:v>340</c:v>
                </c:pt>
                <c:pt idx="1">
                  <c:v>2376</c:v>
                </c:pt>
                <c:pt idx="2">
                  <c:v>256</c:v>
                </c:pt>
                <c:pt idx="3">
                  <c:v>2972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132862976"/>
        <c:axId val="157300928"/>
      </c:barChart>
      <c:catAx>
        <c:axId val="1328629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57300928"/>
        <c:crosses val="autoZero"/>
        <c:auto val="1"/>
        <c:lblAlgn val="ctr"/>
        <c:lblOffset val="100"/>
        <c:noMultiLvlLbl val="0"/>
      </c:catAx>
      <c:valAx>
        <c:axId val="157300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32862976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400"/>
      </a:pPr>
      <a:endParaRPr lang="zh-TW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38BA2C-CE4E-4DE0-9894-91E8F2B42BED}" type="doc">
      <dgm:prSet loTypeId="urn:microsoft.com/office/officeart/2005/8/layout/radial1" loCatId="relationship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TW" altLang="en-US"/>
        </a:p>
      </dgm:t>
    </dgm:pt>
    <dgm:pt modelId="{78A1B527-BDC1-4BA7-94D2-305577011A35}">
      <dgm:prSet custT="1"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36000" rtl="0" eaLnBrk="1" fontAlgn="base" latinLnBrk="0" hangingPunct="1">
            <a:lnSpc>
              <a:spcPts val="3000"/>
            </a:lnSpc>
            <a:spcBef>
              <a:spcPts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rPr>
            <a:t>五大优势</a:t>
          </a:r>
        </a:p>
      </dgm:t>
    </dgm:pt>
    <dgm:pt modelId="{8C4BBA76-B45D-4092-9D3D-63CC4BC9327A}" type="parTrans" cxnId="{2CE80B66-8A1F-4B69-954A-11D6C137C9DE}">
      <dgm:prSet/>
      <dgm:spPr/>
      <dgm:t>
        <a:bodyPr/>
        <a:lstStyle/>
        <a:p>
          <a:endParaRPr lang="zh-TW" altLang="en-US"/>
        </a:p>
      </dgm:t>
    </dgm:pt>
    <dgm:pt modelId="{9814AEB0-02D8-446F-A7F5-61E960D81606}" type="sibTrans" cxnId="{2CE80B66-8A1F-4B69-954A-11D6C137C9DE}">
      <dgm:prSet/>
      <dgm:spPr/>
      <dgm:t>
        <a:bodyPr/>
        <a:lstStyle/>
        <a:p>
          <a:endParaRPr lang="zh-TW" altLang="en-US"/>
        </a:p>
      </dgm:t>
    </dgm:pt>
    <dgm:pt modelId="{98C9A90A-0C00-4F77-941C-432C4662B8F7}">
      <dgm:prSet custT="1"/>
      <dgm:spPr>
        <a:solidFill>
          <a:srgbClr val="FFCCFF"/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rPr>
            <a:t>亮度均匀</a:t>
          </a:r>
        </a:p>
      </dgm:t>
    </dgm:pt>
    <dgm:pt modelId="{377A1FDF-3844-4B72-86E2-BF748884716F}" type="parTrans" cxnId="{78094139-DF67-454A-BD2B-4DB44B01C081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D61D2B2-3AEF-4712-B09A-EA401EF5BD4E}" type="sibTrans" cxnId="{78094139-DF67-454A-BD2B-4DB44B01C081}">
      <dgm:prSet/>
      <dgm:spPr/>
      <dgm:t>
        <a:bodyPr/>
        <a:lstStyle/>
        <a:p>
          <a:endParaRPr lang="zh-TW" altLang="en-US"/>
        </a:p>
      </dgm:t>
    </dgm:pt>
    <dgm:pt modelId="{6E9D1B51-8E9D-4D37-A634-AED03A24B965}">
      <dgm:prSet custT="1"/>
      <dgm:spPr>
        <a:solidFill>
          <a:srgbClr val="FF99CC"/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rPr>
            <a:t>美观</a:t>
          </a:r>
        </a:p>
      </dgm:t>
    </dgm:pt>
    <dgm:pt modelId="{A9B336A5-A9C1-48D1-8DC7-A027F754FCF0}" type="parTrans" cxnId="{76D7DDFA-B706-4DEA-A9F4-264952CC917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8C46F5E-67A1-4B57-9767-93FB25019A96}" type="sibTrans" cxnId="{76D7DDFA-B706-4DEA-A9F4-264952CC9173}">
      <dgm:prSet/>
      <dgm:spPr/>
      <dgm:t>
        <a:bodyPr/>
        <a:lstStyle/>
        <a:p>
          <a:endParaRPr lang="zh-TW" altLang="en-US"/>
        </a:p>
      </dgm:t>
    </dgm:pt>
    <dgm:pt modelId="{7410DC12-45F9-4E72-9E99-13EE995959DA}">
      <dgm:prSet custT="1"/>
      <dgm:spPr>
        <a:solidFill>
          <a:srgbClr val="99FF66"/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rPr>
            <a:t>环保</a:t>
          </a:r>
        </a:p>
      </dgm:t>
    </dgm:pt>
    <dgm:pt modelId="{C6AFD735-6AD9-48F8-8CDE-3CDB3A9CDC9F}" type="parTrans" cxnId="{170032F8-1E0C-4282-BF4E-FC8AC008E478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F74D72D-3CB5-49C3-914D-E8E1DF33C1D6}" type="sibTrans" cxnId="{170032F8-1E0C-4282-BF4E-FC8AC008E478}">
      <dgm:prSet/>
      <dgm:spPr/>
      <dgm:t>
        <a:bodyPr/>
        <a:lstStyle/>
        <a:p>
          <a:endParaRPr lang="zh-TW" altLang="en-US"/>
        </a:p>
      </dgm:t>
    </dgm:pt>
    <dgm:pt modelId="{558582CF-4743-4B0F-85BD-54107109F495}">
      <dgm:prSet custT="1"/>
      <dgm:spPr>
        <a:solidFill>
          <a:srgbClr val="66CCFF"/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rPr>
            <a:t>耐用</a:t>
          </a:r>
        </a:p>
      </dgm:t>
    </dgm:pt>
    <dgm:pt modelId="{43B45FC1-91D5-41F3-B08C-8FC5A24ECF5A}" type="parTrans" cxnId="{DF857F37-5018-4C6B-823D-4F6DE627F48F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D211735-C31F-497A-BF56-70862F85DE2F}" type="sibTrans" cxnId="{DF857F37-5018-4C6B-823D-4F6DE627F48F}">
      <dgm:prSet/>
      <dgm:spPr/>
      <dgm:t>
        <a:bodyPr/>
        <a:lstStyle/>
        <a:p>
          <a:endParaRPr lang="zh-TW" altLang="en-US"/>
        </a:p>
      </dgm:t>
    </dgm:pt>
    <dgm:pt modelId="{32031A12-6F2B-48C5-A97A-8FC9C4753B42}">
      <dgm:prSet custT="1"/>
      <dgm:spPr>
        <a:solidFill>
          <a:srgbClr val="FFFF66"/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省钱</a:t>
          </a:r>
          <a:endParaRPr kumimoji="1" lang="zh-TW" altLang="en-US" sz="28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標楷體" panose="03000509000000000000" pitchFamily="65" charset="-120"/>
            <a:ea typeface="標楷體" panose="03000509000000000000" pitchFamily="65" charset="-120"/>
            <a:cs typeface="新細明體" pitchFamily="18" charset="-120"/>
          </a:endParaRPr>
        </a:p>
      </dgm:t>
    </dgm:pt>
    <dgm:pt modelId="{B54A7939-6FF3-4B23-A807-151F77C12F43}" type="parTrans" cxnId="{8061716B-2F4D-4B0E-9056-DD4CC3E53F75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5135901-9E27-4BB0-94AC-341210CE605F}" type="sibTrans" cxnId="{8061716B-2F4D-4B0E-9056-DD4CC3E53F75}">
      <dgm:prSet/>
      <dgm:spPr/>
      <dgm:t>
        <a:bodyPr/>
        <a:lstStyle/>
        <a:p>
          <a:endParaRPr lang="zh-TW" altLang="en-US"/>
        </a:p>
      </dgm:t>
    </dgm:pt>
    <dgm:pt modelId="{5C1739FA-9059-4EB9-BAFA-C69BADE1849D}">
      <dgm:prSet/>
      <dgm:spPr/>
      <dgm:t>
        <a:bodyPr/>
        <a:lstStyle/>
        <a:p>
          <a:endParaRPr lang="zh-TW" altLang="en-US"/>
        </a:p>
      </dgm:t>
    </dgm:pt>
    <dgm:pt modelId="{FCB7FDC2-FBB9-4D8A-9C40-B20676B734B0}" type="parTrans" cxnId="{2832A19C-3F89-4031-9EE1-DF257A72FBA7}">
      <dgm:prSet/>
      <dgm:spPr/>
      <dgm:t>
        <a:bodyPr/>
        <a:lstStyle/>
        <a:p>
          <a:endParaRPr lang="zh-TW" altLang="en-US"/>
        </a:p>
      </dgm:t>
    </dgm:pt>
    <dgm:pt modelId="{3E263D2E-9B14-481B-9BC4-C930DE118A9C}" type="sibTrans" cxnId="{2832A19C-3F89-4031-9EE1-DF257A72FBA7}">
      <dgm:prSet/>
      <dgm:spPr/>
      <dgm:t>
        <a:bodyPr/>
        <a:lstStyle/>
        <a:p>
          <a:endParaRPr lang="zh-TW" altLang="en-US"/>
        </a:p>
      </dgm:t>
    </dgm:pt>
    <dgm:pt modelId="{7196407E-78F3-4CD9-BB2E-8CA24A83E2BE}" type="pres">
      <dgm:prSet presAssocID="{0D38BA2C-CE4E-4DE0-9894-91E8F2B42BE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0A2507D-246B-4849-ACAE-9C3BFD12725F}" type="pres">
      <dgm:prSet presAssocID="{78A1B527-BDC1-4BA7-94D2-305577011A35}" presName="centerShape" presStyleLbl="node0" presStyleIdx="0" presStyleCnt="1" custScaleX="145360" custScaleY="139259" custLinFactNeighborX="101" custLinFactNeighborY="-5089"/>
      <dgm:spPr/>
      <dgm:t>
        <a:bodyPr/>
        <a:lstStyle/>
        <a:p>
          <a:endParaRPr lang="zh-TW" altLang="en-US"/>
        </a:p>
      </dgm:t>
    </dgm:pt>
    <dgm:pt modelId="{E8C40505-FC30-4FEA-BBA0-1E83FD06A566}" type="pres">
      <dgm:prSet presAssocID="{377A1FDF-3844-4B72-86E2-BF748884716F}" presName="Name9" presStyleLbl="parChTrans1D2" presStyleIdx="0" presStyleCnt="5"/>
      <dgm:spPr/>
      <dgm:t>
        <a:bodyPr/>
        <a:lstStyle/>
        <a:p>
          <a:endParaRPr lang="zh-TW" altLang="en-US"/>
        </a:p>
      </dgm:t>
    </dgm:pt>
    <dgm:pt modelId="{4DEF971C-5DF4-4073-94C3-35FE0E369EC8}" type="pres">
      <dgm:prSet presAssocID="{377A1FDF-3844-4B72-86E2-BF748884716F}" presName="connTx" presStyleLbl="parChTrans1D2" presStyleIdx="0" presStyleCnt="5"/>
      <dgm:spPr/>
      <dgm:t>
        <a:bodyPr/>
        <a:lstStyle/>
        <a:p>
          <a:endParaRPr lang="zh-TW" altLang="en-US"/>
        </a:p>
      </dgm:t>
    </dgm:pt>
    <dgm:pt modelId="{8FF705BA-BF50-46B6-ADE4-EFE326A5EE59}" type="pres">
      <dgm:prSet presAssocID="{98C9A90A-0C00-4F77-941C-432C4662B8F7}" presName="node" presStyleLbl="node1" presStyleIdx="0" presStyleCnt="5" custScaleX="82148" custScaleY="78033" custRadScaleRad="92573" custRadScaleInc="2121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A848F2E-5FA0-40FA-90E3-3FE5C84F27A8}" type="pres">
      <dgm:prSet presAssocID="{A9B336A5-A9C1-48D1-8DC7-A027F754FCF0}" presName="Name9" presStyleLbl="parChTrans1D2" presStyleIdx="1" presStyleCnt="5"/>
      <dgm:spPr/>
      <dgm:t>
        <a:bodyPr/>
        <a:lstStyle/>
        <a:p>
          <a:endParaRPr lang="zh-TW" altLang="en-US"/>
        </a:p>
      </dgm:t>
    </dgm:pt>
    <dgm:pt modelId="{43B5DC16-BA0F-4FB6-BBAC-C4ED7A39D705}" type="pres">
      <dgm:prSet presAssocID="{A9B336A5-A9C1-48D1-8DC7-A027F754FCF0}" presName="connTx" presStyleLbl="parChTrans1D2" presStyleIdx="1" presStyleCnt="5"/>
      <dgm:spPr/>
      <dgm:t>
        <a:bodyPr/>
        <a:lstStyle/>
        <a:p>
          <a:endParaRPr lang="zh-TW" altLang="en-US"/>
        </a:p>
      </dgm:t>
    </dgm:pt>
    <dgm:pt modelId="{D023C09F-D181-47B9-A853-B7A3291770F7}" type="pres">
      <dgm:prSet presAssocID="{6E9D1B51-8E9D-4D37-A634-AED03A24B965}" presName="node" presStyleLbl="node1" presStyleIdx="1" presStyleCnt="5" custScaleX="77508" custScaleY="74734" custRadScaleRad="83844" custRadScaleInc="2160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6F17BBE-4C07-443F-95EE-28F067B26C9C}" type="pres">
      <dgm:prSet presAssocID="{C6AFD735-6AD9-48F8-8CDE-3CDB3A9CDC9F}" presName="Name9" presStyleLbl="parChTrans1D2" presStyleIdx="2" presStyleCnt="5"/>
      <dgm:spPr/>
      <dgm:t>
        <a:bodyPr/>
        <a:lstStyle/>
        <a:p>
          <a:endParaRPr lang="zh-TW" altLang="en-US"/>
        </a:p>
      </dgm:t>
    </dgm:pt>
    <dgm:pt modelId="{A3EEE237-6569-4CAF-83DC-05776CB7F5E8}" type="pres">
      <dgm:prSet presAssocID="{C6AFD735-6AD9-48F8-8CDE-3CDB3A9CDC9F}" presName="connTx" presStyleLbl="parChTrans1D2" presStyleIdx="2" presStyleCnt="5"/>
      <dgm:spPr/>
      <dgm:t>
        <a:bodyPr/>
        <a:lstStyle/>
        <a:p>
          <a:endParaRPr lang="zh-TW" altLang="en-US"/>
        </a:p>
      </dgm:t>
    </dgm:pt>
    <dgm:pt modelId="{31EC816C-FB2F-47DE-AE8E-3587394708B4}" type="pres">
      <dgm:prSet presAssocID="{7410DC12-45F9-4E72-9E99-13EE995959DA}" presName="node" presStyleLbl="node1" presStyleIdx="2" presStyleCnt="5" custScaleX="78044" custScaleY="74969" custRadScaleRad="72841" custRadScaleInc="946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FD14EAD-3DE1-4887-8A0C-6F81CE3FB42E}" type="pres">
      <dgm:prSet presAssocID="{43B45FC1-91D5-41F3-B08C-8FC5A24ECF5A}" presName="Name9" presStyleLbl="parChTrans1D2" presStyleIdx="3" presStyleCnt="5"/>
      <dgm:spPr/>
      <dgm:t>
        <a:bodyPr/>
        <a:lstStyle/>
        <a:p>
          <a:endParaRPr lang="zh-TW" altLang="en-US"/>
        </a:p>
      </dgm:t>
    </dgm:pt>
    <dgm:pt modelId="{12859956-AE6C-4121-B089-82D36F898E00}" type="pres">
      <dgm:prSet presAssocID="{43B45FC1-91D5-41F3-B08C-8FC5A24ECF5A}" presName="connTx" presStyleLbl="parChTrans1D2" presStyleIdx="3" presStyleCnt="5"/>
      <dgm:spPr/>
      <dgm:t>
        <a:bodyPr/>
        <a:lstStyle/>
        <a:p>
          <a:endParaRPr lang="zh-TW" altLang="en-US"/>
        </a:p>
      </dgm:t>
    </dgm:pt>
    <dgm:pt modelId="{A27E0319-AE95-4023-8738-6D44AE01AAE9}" type="pres">
      <dgm:prSet presAssocID="{558582CF-4743-4B0F-85BD-54107109F495}" presName="node" presStyleLbl="node1" presStyleIdx="3" presStyleCnt="5" custScaleX="79879" custScaleY="70478" custRadScaleRad="73139" custRadScaleInc="3322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15FAB9B-B750-48EE-9118-AED50A956117}" type="pres">
      <dgm:prSet presAssocID="{B54A7939-6FF3-4B23-A807-151F77C12F43}" presName="Name9" presStyleLbl="parChTrans1D2" presStyleIdx="4" presStyleCnt="5"/>
      <dgm:spPr/>
      <dgm:t>
        <a:bodyPr/>
        <a:lstStyle/>
        <a:p>
          <a:endParaRPr lang="zh-TW" altLang="en-US"/>
        </a:p>
      </dgm:t>
    </dgm:pt>
    <dgm:pt modelId="{5E615458-30EF-4678-A966-E75372927410}" type="pres">
      <dgm:prSet presAssocID="{B54A7939-6FF3-4B23-A807-151F77C12F43}" presName="connTx" presStyleLbl="parChTrans1D2" presStyleIdx="4" presStyleCnt="5"/>
      <dgm:spPr/>
      <dgm:t>
        <a:bodyPr/>
        <a:lstStyle/>
        <a:p>
          <a:endParaRPr lang="zh-TW" altLang="en-US"/>
        </a:p>
      </dgm:t>
    </dgm:pt>
    <dgm:pt modelId="{7C3F9939-0D7F-44D7-81E0-236F7388ECCA}" type="pres">
      <dgm:prSet presAssocID="{32031A12-6F2B-48C5-A97A-8FC9C4753B42}" presName="node" presStyleLbl="node1" presStyleIdx="4" presStyleCnt="5" custScaleX="80066" custScaleY="75430" custRadScaleRad="86492" custRadScaleInc="2633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83464B3-5C78-4517-B232-87A83E6DB6AD}" type="presOf" srcId="{558582CF-4743-4B0F-85BD-54107109F495}" destId="{A27E0319-AE95-4023-8738-6D44AE01AAE9}" srcOrd="0" destOrd="0" presId="urn:microsoft.com/office/officeart/2005/8/layout/radial1"/>
    <dgm:cxn modelId="{7F18AA9B-248E-4F07-9F8A-A1C5F07B1C0A}" type="presOf" srcId="{6E9D1B51-8E9D-4D37-A634-AED03A24B965}" destId="{D023C09F-D181-47B9-A853-B7A3291770F7}" srcOrd="0" destOrd="0" presId="urn:microsoft.com/office/officeart/2005/8/layout/radial1"/>
    <dgm:cxn modelId="{8E253F9B-C6D4-44CA-BEB9-1707602A1D6D}" type="presOf" srcId="{A9B336A5-A9C1-48D1-8DC7-A027F754FCF0}" destId="{3A848F2E-5FA0-40FA-90E3-3FE5C84F27A8}" srcOrd="0" destOrd="0" presId="urn:microsoft.com/office/officeart/2005/8/layout/radial1"/>
    <dgm:cxn modelId="{2832A19C-3F89-4031-9EE1-DF257A72FBA7}" srcId="{0D38BA2C-CE4E-4DE0-9894-91E8F2B42BED}" destId="{5C1739FA-9059-4EB9-BAFA-C69BADE1849D}" srcOrd="1" destOrd="0" parTransId="{FCB7FDC2-FBB9-4D8A-9C40-B20676B734B0}" sibTransId="{3E263D2E-9B14-481B-9BC4-C930DE118A9C}"/>
    <dgm:cxn modelId="{170032F8-1E0C-4282-BF4E-FC8AC008E478}" srcId="{78A1B527-BDC1-4BA7-94D2-305577011A35}" destId="{7410DC12-45F9-4E72-9E99-13EE995959DA}" srcOrd="2" destOrd="0" parTransId="{C6AFD735-6AD9-48F8-8CDE-3CDB3A9CDC9F}" sibTransId="{FF74D72D-3CB5-49C3-914D-E8E1DF33C1D6}"/>
    <dgm:cxn modelId="{8061716B-2F4D-4B0E-9056-DD4CC3E53F75}" srcId="{78A1B527-BDC1-4BA7-94D2-305577011A35}" destId="{32031A12-6F2B-48C5-A97A-8FC9C4753B42}" srcOrd="4" destOrd="0" parTransId="{B54A7939-6FF3-4B23-A807-151F77C12F43}" sibTransId="{D5135901-9E27-4BB0-94AC-341210CE605F}"/>
    <dgm:cxn modelId="{51194DD9-2D4B-42F0-B6EE-453DA43ACE27}" type="presOf" srcId="{98C9A90A-0C00-4F77-941C-432C4662B8F7}" destId="{8FF705BA-BF50-46B6-ADE4-EFE326A5EE59}" srcOrd="0" destOrd="0" presId="urn:microsoft.com/office/officeart/2005/8/layout/radial1"/>
    <dgm:cxn modelId="{78094139-DF67-454A-BD2B-4DB44B01C081}" srcId="{78A1B527-BDC1-4BA7-94D2-305577011A35}" destId="{98C9A90A-0C00-4F77-941C-432C4662B8F7}" srcOrd="0" destOrd="0" parTransId="{377A1FDF-3844-4B72-86E2-BF748884716F}" sibTransId="{AD61D2B2-3AEF-4712-B09A-EA401EF5BD4E}"/>
    <dgm:cxn modelId="{8B93FEF4-B3B8-48DB-BEF5-151137CE8F02}" type="presOf" srcId="{A9B336A5-A9C1-48D1-8DC7-A027F754FCF0}" destId="{43B5DC16-BA0F-4FB6-BBAC-C4ED7A39D705}" srcOrd="1" destOrd="0" presId="urn:microsoft.com/office/officeart/2005/8/layout/radial1"/>
    <dgm:cxn modelId="{2CE80B66-8A1F-4B69-954A-11D6C137C9DE}" srcId="{0D38BA2C-CE4E-4DE0-9894-91E8F2B42BED}" destId="{78A1B527-BDC1-4BA7-94D2-305577011A35}" srcOrd="0" destOrd="0" parTransId="{8C4BBA76-B45D-4092-9D3D-63CC4BC9327A}" sibTransId="{9814AEB0-02D8-446F-A7F5-61E960D81606}"/>
    <dgm:cxn modelId="{A8670427-7F47-4C6C-AD83-38319157489B}" type="presOf" srcId="{32031A12-6F2B-48C5-A97A-8FC9C4753B42}" destId="{7C3F9939-0D7F-44D7-81E0-236F7388ECCA}" srcOrd="0" destOrd="0" presId="urn:microsoft.com/office/officeart/2005/8/layout/radial1"/>
    <dgm:cxn modelId="{15F3FAC8-A150-4748-8BE2-48BE98E26F3F}" type="presOf" srcId="{B54A7939-6FF3-4B23-A807-151F77C12F43}" destId="{F15FAB9B-B750-48EE-9118-AED50A956117}" srcOrd="0" destOrd="0" presId="urn:microsoft.com/office/officeart/2005/8/layout/radial1"/>
    <dgm:cxn modelId="{174785F7-3E1A-42AB-AADC-E3FBC1035D0C}" type="presOf" srcId="{43B45FC1-91D5-41F3-B08C-8FC5A24ECF5A}" destId="{12859956-AE6C-4121-B089-82D36F898E00}" srcOrd="1" destOrd="0" presId="urn:microsoft.com/office/officeart/2005/8/layout/radial1"/>
    <dgm:cxn modelId="{DF857F37-5018-4C6B-823D-4F6DE627F48F}" srcId="{78A1B527-BDC1-4BA7-94D2-305577011A35}" destId="{558582CF-4743-4B0F-85BD-54107109F495}" srcOrd="3" destOrd="0" parTransId="{43B45FC1-91D5-41F3-B08C-8FC5A24ECF5A}" sibTransId="{1D211735-C31F-497A-BF56-70862F85DE2F}"/>
    <dgm:cxn modelId="{97EE175D-9B86-44E5-961C-C192B8A43D11}" type="presOf" srcId="{0D38BA2C-CE4E-4DE0-9894-91E8F2B42BED}" destId="{7196407E-78F3-4CD9-BB2E-8CA24A83E2BE}" srcOrd="0" destOrd="0" presId="urn:microsoft.com/office/officeart/2005/8/layout/radial1"/>
    <dgm:cxn modelId="{2AF7522C-35B7-4A9B-AC0D-701E0893DB82}" type="presOf" srcId="{7410DC12-45F9-4E72-9E99-13EE995959DA}" destId="{31EC816C-FB2F-47DE-AE8E-3587394708B4}" srcOrd="0" destOrd="0" presId="urn:microsoft.com/office/officeart/2005/8/layout/radial1"/>
    <dgm:cxn modelId="{C103982E-1821-49D1-8E14-7D4BE70BB901}" type="presOf" srcId="{B54A7939-6FF3-4B23-A807-151F77C12F43}" destId="{5E615458-30EF-4678-A966-E75372927410}" srcOrd="1" destOrd="0" presId="urn:microsoft.com/office/officeart/2005/8/layout/radial1"/>
    <dgm:cxn modelId="{FD826BDF-7723-4814-A55B-3FDA6282C27A}" type="presOf" srcId="{C6AFD735-6AD9-48F8-8CDE-3CDB3A9CDC9F}" destId="{B6F17BBE-4C07-443F-95EE-28F067B26C9C}" srcOrd="0" destOrd="0" presId="urn:microsoft.com/office/officeart/2005/8/layout/radial1"/>
    <dgm:cxn modelId="{2DAA60E3-B4EB-43C2-AD2E-8687CC7B87E5}" type="presOf" srcId="{C6AFD735-6AD9-48F8-8CDE-3CDB3A9CDC9F}" destId="{A3EEE237-6569-4CAF-83DC-05776CB7F5E8}" srcOrd="1" destOrd="0" presId="urn:microsoft.com/office/officeart/2005/8/layout/radial1"/>
    <dgm:cxn modelId="{76D7DDFA-B706-4DEA-A9F4-264952CC9173}" srcId="{78A1B527-BDC1-4BA7-94D2-305577011A35}" destId="{6E9D1B51-8E9D-4D37-A634-AED03A24B965}" srcOrd="1" destOrd="0" parTransId="{A9B336A5-A9C1-48D1-8DC7-A027F754FCF0}" sibTransId="{88C46F5E-67A1-4B57-9767-93FB25019A96}"/>
    <dgm:cxn modelId="{8B77003B-3A01-468F-BA4D-4AEDBC649A50}" type="presOf" srcId="{43B45FC1-91D5-41F3-B08C-8FC5A24ECF5A}" destId="{8FD14EAD-3DE1-4887-8A0C-6F81CE3FB42E}" srcOrd="0" destOrd="0" presId="urn:microsoft.com/office/officeart/2005/8/layout/radial1"/>
    <dgm:cxn modelId="{C9D062C3-883A-49DF-926A-9665D9FEFB75}" type="presOf" srcId="{377A1FDF-3844-4B72-86E2-BF748884716F}" destId="{4DEF971C-5DF4-4073-94C3-35FE0E369EC8}" srcOrd="1" destOrd="0" presId="urn:microsoft.com/office/officeart/2005/8/layout/radial1"/>
    <dgm:cxn modelId="{3E006443-7464-40C9-A9C0-74A6FB7E3A71}" type="presOf" srcId="{78A1B527-BDC1-4BA7-94D2-305577011A35}" destId="{80A2507D-246B-4849-ACAE-9C3BFD12725F}" srcOrd="0" destOrd="0" presId="urn:microsoft.com/office/officeart/2005/8/layout/radial1"/>
    <dgm:cxn modelId="{9991756C-E483-4B4C-8B34-7255BA880698}" type="presOf" srcId="{377A1FDF-3844-4B72-86E2-BF748884716F}" destId="{E8C40505-FC30-4FEA-BBA0-1E83FD06A566}" srcOrd="0" destOrd="0" presId="urn:microsoft.com/office/officeart/2005/8/layout/radial1"/>
    <dgm:cxn modelId="{DD51CD11-B3B0-4FC3-9D59-DA2198B3FA6D}" type="presParOf" srcId="{7196407E-78F3-4CD9-BB2E-8CA24A83E2BE}" destId="{80A2507D-246B-4849-ACAE-9C3BFD12725F}" srcOrd="0" destOrd="0" presId="urn:microsoft.com/office/officeart/2005/8/layout/radial1"/>
    <dgm:cxn modelId="{6AE8CFB7-01BA-45E5-8736-B529CF6A8F8D}" type="presParOf" srcId="{7196407E-78F3-4CD9-BB2E-8CA24A83E2BE}" destId="{E8C40505-FC30-4FEA-BBA0-1E83FD06A566}" srcOrd="1" destOrd="0" presId="urn:microsoft.com/office/officeart/2005/8/layout/radial1"/>
    <dgm:cxn modelId="{017C53A1-21D4-41D8-B0FE-FC25797EA064}" type="presParOf" srcId="{E8C40505-FC30-4FEA-BBA0-1E83FD06A566}" destId="{4DEF971C-5DF4-4073-94C3-35FE0E369EC8}" srcOrd="0" destOrd="0" presId="urn:microsoft.com/office/officeart/2005/8/layout/radial1"/>
    <dgm:cxn modelId="{944E3D23-AF44-4616-8CA4-BC5EE9163662}" type="presParOf" srcId="{7196407E-78F3-4CD9-BB2E-8CA24A83E2BE}" destId="{8FF705BA-BF50-46B6-ADE4-EFE326A5EE59}" srcOrd="2" destOrd="0" presId="urn:microsoft.com/office/officeart/2005/8/layout/radial1"/>
    <dgm:cxn modelId="{D395094F-D17E-4A3D-AFD0-269BCC7DBAE2}" type="presParOf" srcId="{7196407E-78F3-4CD9-BB2E-8CA24A83E2BE}" destId="{3A848F2E-5FA0-40FA-90E3-3FE5C84F27A8}" srcOrd="3" destOrd="0" presId="urn:microsoft.com/office/officeart/2005/8/layout/radial1"/>
    <dgm:cxn modelId="{E0DE26A5-6D07-43BC-8BDD-27324FE32829}" type="presParOf" srcId="{3A848F2E-5FA0-40FA-90E3-3FE5C84F27A8}" destId="{43B5DC16-BA0F-4FB6-BBAC-C4ED7A39D705}" srcOrd="0" destOrd="0" presId="urn:microsoft.com/office/officeart/2005/8/layout/radial1"/>
    <dgm:cxn modelId="{865F3AC5-81B9-44EC-A179-17BD205C0DC2}" type="presParOf" srcId="{7196407E-78F3-4CD9-BB2E-8CA24A83E2BE}" destId="{D023C09F-D181-47B9-A853-B7A3291770F7}" srcOrd="4" destOrd="0" presId="urn:microsoft.com/office/officeart/2005/8/layout/radial1"/>
    <dgm:cxn modelId="{15F88D42-BE1C-4C6B-B326-BC46C540E98A}" type="presParOf" srcId="{7196407E-78F3-4CD9-BB2E-8CA24A83E2BE}" destId="{B6F17BBE-4C07-443F-95EE-28F067B26C9C}" srcOrd="5" destOrd="0" presId="urn:microsoft.com/office/officeart/2005/8/layout/radial1"/>
    <dgm:cxn modelId="{665944B3-B987-4945-8670-35795C964CAF}" type="presParOf" srcId="{B6F17BBE-4C07-443F-95EE-28F067B26C9C}" destId="{A3EEE237-6569-4CAF-83DC-05776CB7F5E8}" srcOrd="0" destOrd="0" presId="urn:microsoft.com/office/officeart/2005/8/layout/radial1"/>
    <dgm:cxn modelId="{647DB03A-1013-4D5B-AD7B-EB7D4FBA839B}" type="presParOf" srcId="{7196407E-78F3-4CD9-BB2E-8CA24A83E2BE}" destId="{31EC816C-FB2F-47DE-AE8E-3587394708B4}" srcOrd="6" destOrd="0" presId="urn:microsoft.com/office/officeart/2005/8/layout/radial1"/>
    <dgm:cxn modelId="{48EEA8F5-E750-417A-B5FD-3D9B47E828B8}" type="presParOf" srcId="{7196407E-78F3-4CD9-BB2E-8CA24A83E2BE}" destId="{8FD14EAD-3DE1-4887-8A0C-6F81CE3FB42E}" srcOrd="7" destOrd="0" presId="urn:microsoft.com/office/officeart/2005/8/layout/radial1"/>
    <dgm:cxn modelId="{A33CF7FF-0CCA-40D8-A7BC-406F1400F3D8}" type="presParOf" srcId="{8FD14EAD-3DE1-4887-8A0C-6F81CE3FB42E}" destId="{12859956-AE6C-4121-B089-82D36F898E00}" srcOrd="0" destOrd="0" presId="urn:microsoft.com/office/officeart/2005/8/layout/radial1"/>
    <dgm:cxn modelId="{DB688516-A06F-467E-971C-86F563B548FF}" type="presParOf" srcId="{7196407E-78F3-4CD9-BB2E-8CA24A83E2BE}" destId="{A27E0319-AE95-4023-8738-6D44AE01AAE9}" srcOrd="8" destOrd="0" presId="urn:microsoft.com/office/officeart/2005/8/layout/radial1"/>
    <dgm:cxn modelId="{DD91511D-D50B-4C17-9F34-05DE1A9F52CA}" type="presParOf" srcId="{7196407E-78F3-4CD9-BB2E-8CA24A83E2BE}" destId="{F15FAB9B-B750-48EE-9118-AED50A956117}" srcOrd="9" destOrd="0" presId="urn:microsoft.com/office/officeart/2005/8/layout/radial1"/>
    <dgm:cxn modelId="{A1A783E6-C191-483E-BC3C-E17D94DD1195}" type="presParOf" srcId="{F15FAB9B-B750-48EE-9118-AED50A956117}" destId="{5E615458-30EF-4678-A966-E75372927410}" srcOrd="0" destOrd="0" presId="urn:microsoft.com/office/officeart/2005/8/layout/radial1"/>
    <dgm:cxn modelId="{5EC1F7A3-D3A7-49F4-AA00-F0F586633E31}" type="presParOf" srcId="{7196407E-78F3-4CD9-BB2E-8CA24A83E2BE}" destId="{7C3F9939-0D7F-44D7-81E0-236F7388ECCA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2507D-246B-4849-ACAE-9C3BFD12725F}">
      <dsp:nvSpPr>
        <dsp:cNvPr id="0" name=""/>
        <dsp:cNvSpPr/>
      </dsp:nvSpPr>
      <dsp:spPr>
        <a:xfrm>
          <a:off x="2428632" y="1528192"/>
          <a:ext cx="2233202" cy="2139471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36000" rtl="0" eaLnBrk="1" fontAlgn="base" latinLnBrk="0" hangingPunct="1">
            <a:lnSpc>
              <a:spcPts val="3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sz="2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rPr>
            <a:t>五大优势</a:t>
          </a:r>
        </a:p>
      </dsp:txBody>
      <dsp:txXfrm>
        <a:off x="2755677" y="1841510"/>
        <a:ext cx="1579112" cy="1512835"/>
      </dsp:txXfrm>
    </dsp:sp>
    <dsp:sp modelId="{E8C40505-FC30-4FEA-BBA0-1E83FD06A566}">
      <dsp:nvSpPr>
        <dsp:cNvPr id="0" name=""/>
        <dsp:cNvSpPr/>
      </dsp:nvSpPr>
      <dsp:spPr>
        <a:xfrm rot="5906386">
          <a:off x="3690091" y="1529859"/>
          <a:ext cx="21427" cy="39154"/>
        </a:xfrm>
        <a:custGeom>
          <a:avLst/>
          <a:gdLst/>
          <a:ahLst/>
          <a:cxnLst/>
          <a:rect l="0" t="0" r="0" b="0"/>
          <a:pathLst>
            <a:path>
              <a:moveTo>
                <a:pt x="0" y="19577"/>
              </a:moveTo>
              <a:lnTo>
                <a:pt x="21427" y="1957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10800000">
        <a:off x="3700269" y="1548900"/>
        <a:ext cx="1071" cy="1071"/>
      </dsp:txXfrm>
    </dsp:sp>
    <dsp:sp modelId="{8FF705BA-BF50-46B6-ADE4-EFE326A5EE59}">
      <dsp:nvSpPr>
        <dsp:cNvPr id="0" name=""/>
        <dsp:cNvSpPr/>
      </dsp:nvSpPr>
      <dsp:spPr>
        <a:xfrm>
          <a:off x="3156271" y="367059"/>
          <a:ext cx="1262060" cy="1198840"/>
        </a:xfrm>
        <a:prstGeom prst="ellipse">
          <a:avLst/>
        </a:prstGeom>
        <a:solidFill>
          <a:srgbClr val="FFCCFF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sz="2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rPr>
            <a:t>亮度均匀</a:t>
          </a:r>
        </a:p>
      </dsp:txBody>
      <dsp:txXfrm>
        <a:off x="3341095" y="542625"/>
        <a:ext cx="892412" cy="847708"/>
      </dsp:txXfrm>
    </dsp:sp>
    <dsp:sp modelId="{3A848F2E-5FA0-40FA-90E3-3FE5C84F27A8}">
      <dsp:nvSpPr>
        <dsp:cNvPr id="0" name=""/>
        <dsp:cNvSpPr/>
      </dsp:nvSpPr>
      <dsp:spPr>
        <a:xfrm rot="10603790">
          <a:off x="4597032" y="2516457"/>
          <a:ext cx="62872" cy="39154"/>
        </a:xfrm>
        <a:custGeom>
          <a:avLst/>
          <a:gdLst/>
          <a:ahLst/>
          <a:cxnLst/>
          <a:rect l="0" t="0" r="0" b="0"/>
          <a:pathLst>
            <a:path>
              <a:moveTo>
                <a:pt x="0" y="19577"/>
              </a:moveTo>
              <a:lnTo>
                <a:pt x="62872" y="1957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10800000">
        <a:off x="4626897" y="2534462"/>
        <a:ext cx="3143" cy="3143"/>
      </dsp:txXfrm>
    </dsp:sp>
    <dsp:sp modelId="{D023C09F-D181-47B9-A853-B7A3291770F7}">
      <dsp:nvSpPr>
        <dsp:cNvPr id="0" name=""/>
        <dsp:cNvSpPr/>
      </dsp:nvSpPr>
      <dsp:spPr>
        <a:xfrm>
          <a:off x="4596041" y="1929790"/>
          <a:ext cx="1190775" cy="1148157"/>
        </a:xfrm>
        <a:prstGeom prst="ellipse">
          <a:avLst/>
        </a:prstGeom>
        <a:solidFill>
          <a:srgbClr val="FF99CC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sz="2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rPr>
            <a:t>美观</a:t>
          </a:r>
        </a:p>
      </dsp:txBody>
      <dsp:txXfrm>
        <a:off x="4770426" y="2097934"/>
        <a:ext cx="842005" cy="811869"/>
      </dsp:txXfrm>
    </dsp:sp>
    <dsp:sp modelId="{B6F17BBE-4C07-443F-95EE-28F067B26C9C}">
      <dsp:nvSpPr>
        <dsp:cNvPr id="0" name=""/>
        <dsp:cNvSpPr/>
      </dsp:nvSpPr>
      <dsp:spPr>
        <a:xfrm rot="14483138">
          <a:off x="4039544" y="3512818"/>
          <a:ext cx="30963" cy="39154"/>
        </a:xfrm>
        <a:custGeom>
          <a:avLst/>
          <a:gdLst/>
          <a:ahLst/>
          <a:cxnLst/>
          <a:rect l="0" t="0" r="0" b="0"/>
          <a:pathLst>
            <a:path>
              <a:moveTo>
                <a:pt x="0" y="19577"/>
              </a:moveTo>
              <a:lnTo>
                <a:pt x="30963" y="1957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10800000">
        <a:off x="4054252" y="3531621"/>
        <a:ext cx="1548" cy="1548"/>
      </dsp:txXfrm>
    </dsp:sp>
    <dsp:sp modelId="{31EC816C-FB2F-47DE-AE8E-3587394708B4}">
      <dsp:nvSpPr>
        <dsp:cNvPr id="0" name=""/>
        <dsp:cNvSpPr/>
      </dsp:nvSpPr>
      <dsp:spPr>
        <a:xfrm>
          <a:off x="3726381" y="3453007"/>
          <a:ext cx="1199009" cy="1151767"/>
        </a:xfrm>
        <a:prstGeom prst="ellipse">
          <a:avLst/>
        </a:prstGeom>
        <a:solidFill>
          <a:srgbClr val="99FF66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sz="2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rPr>
            <a:t>环保</a:t>
          </a:r>
        </a:p>
      </dsp:txBody>
      <dsp:txXfrm>
        <a:off x="3901972" y="3621679"/>
        <a:ext cx="847827" cy="814423"/>
      </dsp:txXfrm>
    </dsp:sp>
    <dsp:sp modelId="{8FD14EAD-3DE1-4887-8A0C-6F81CE3FB42E}">
      <dsp:nvSpPr>
        <dsp:cNvPr id="0" name=""/>
        <dsp:cNvSpPr/>
      </dsp:nvSpPr>
      <dsp:spPr>
        <a:xfrm rot="18759969">
          <a:off x="2797654" y="3360808"/>
          <a:ext cx="52806" cy="39154"/>
        </a:xfrm>
        <a:custGeom>
          <a:avLst/>
          <a:gdLst/>
          <a:ahLst/>
          <a:cxnLst/>
          <a:rect l="0" t="0" r="0" b="0"/>
          <a:pathLst>
            <a:path>
              <a:moveTo>
                <a:pt x="0" y="19577"/>
              </a:moveTo>
              <a:lnTo>
                <a:pt x="52806" y="1957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822737" y="3379065"/>
        <a:ext cx="2640" cy="2640"/>
      </dsp:txXfrm>
    </dsp:sp>
    <dsp:sp modelId="{A27E0319-AE95-4023-8738-6D44AE01AAE9}">
      <dsp:nvSpPr>
        <dsp:cNvPr id="0" name=""/>
        <dsp:cNvSpPr/>
      </dsp:nvSpPr>
      <dsp:spPr>
        <a:xfrm>
          <a:off x="1841216" y="3239616"/>
          <a:ext cx="1227201" cy="1082771"/>
        </a:xfrm>
        <a:prstGeom prst="ellipse">
          <a:avLst/>
        </a:prstGeom>
        <a:solidFill>
          <a:srgbClr val="66CCFF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sz="2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rPr>
            <a:t>耐用</a:t>
          </a:r>
        </a:p>
      </dsp:txBody>
      <dsp:txXfrm>
        <a:off x="2020935" y="3398184"/>
        <a:ext cx="867763" cy="765635"/>
      </dsp:txXfrm>
    </dsp:sp>
    <dsp:sp modelId="{F15FAB9B-B750-48EE-9118-AED50A956117}">
      <dsp:nvSpPr>
        <dsp:cNvPr id="0" name=""/>
        <dsp:cNvSpPr/>
      </dsp:nvSpPr>
      <dsp:spPr>
        <a:xfrm rot="1267891">
          <a:off x="2507351" y="2190854"/>
          <a:ext cx="70607" cy="39154"/>
        </a:xfrm>
        <a:custGeom>
          <a:avLst/>
          <a:gdLst/>
          <a:ahLst/>
          <a:cxnLst/>
          <a:rect l="0" t="0" r="0" b="0"/>
          <a:pathLst>
            <a:path>
              <a:moveTo>
                <a:pt x="0" y="19577"/>
              </a:moveTo>
              <a:lnTo>
                <a:pt x="70607" y="1957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540890" y="2208666"/>
        <a:ext cx="3530" cy="3530"/>
      </dsp:txXfrm>
    </dsp:sp>
    <dsp:sp modelId="{7C3F9939-0D7F-44D7-81E0-236F7388ECCA}">
      <dsp:nvSpPr>
        <dsp:cNvPr id="0" name=""/>
        <dsp:cNvSpPr/>
      </dsp:nvSpPr>
      <dsp:spPr>
        <a:xfrm>
          <a:off x="1391534" y="1423810"/>
          <a:ext cx="1230074" cy="1158850"/>
        </a:xfrm>
        <a:prstGeom prst="ellipse">
          <a:avLst/>
        </a:prstGeom>
        <a:solidFill>
          <a:srgbClr val="FFFF66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sz="2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省钱</a:t>
          </a:r>
          <a:endParaRPr kumimoji="1" lang="zh-TW" altLang="en-US" sz="28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標楷體" panose="03000509000000000000" pitchFamily="65" charset="-120"/>
            <a:ea typeface="標楷體" panose="03000509000000000000" pitchFamily="65" charset="-120"/>
            <a:cs typeface="新細明體" pitchFamily="18" charset="-120"/>
          </a:endParaRPr>
        </a:p>
      </dsp:txBody>
      <dsp:txXfrm>
        <a:off x="1571674" y="1593520"/>
        <a:ext cx="869794" cy="8194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defTabSz="942975">
              <a:defRPr kumimoji="0" sz="1200">
                <a:latin typeface="Calibri" pitchFamily="34" charset="0"/>
              </a:defRPr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r" defTabSz="942975">
              <a:defRPr kumimoji="0" sz="1200">
                <a:latin typeface="Calibri" pitchFamily="34" charset="0"/>
              </a:defRPr>
            </a:lvl1pPr>
          </a:lstStyle>
          <a:p>
            <a:fld id="{93C2D15E-E98A-4C91-8FD0-6E38DC2BB416}" type="datetimeFigureOut">
              <a:rPr lang="zh-TW" altLang="en-US"/>
              <a:pPr/>
              <a:t>2022/9/29</a:t>
            </a:fld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defTabSz="942975">
              <a:defRPr kumimoji="0" sz="1200">
                <a:latin typeface="Calibri" pitchFamily="34" charset="0"/>
              </a:defRPr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 bwMode="auto">
          <a:xfrm>
            <a:off x="4021138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r" defTabSz="942975">
              <a:defRPr kumimoji="0" sz="1200">
                <a:latin typeface="Calibri" pitchFamily="34" charset="0"/>
              </a:defRPr>
            </a:lvl1pPr>
          </a:lstStyle>
          <a:p>
            <a:fld id="{9913ED17-8C85-4AB8-A80C-3A87A38C9CF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4512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defTabSz="942975">
              <a:defRPr kumimoji="0" sz="1200">
                <a:latin typeface="Calibri" pitchFamily="34" charset="0"/>
              </a:defRPr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r" defTabSz="942975">
              <a:defRPr kumimoji="0" sz="1200">
                <a:latin typeface="Calibri" pitchFamily="34" charset="0"/>
              </a:defRPr>
            </a:lvl1pPr>
          </a:lstStyle>
          <a:p>
            <a:fld id="{AEE67C9F-0B94-45D8-9C21-94985FAA10EB}" type="datetimeFigureOut">
              <a:rPr lang="zh-TW" altLang="en-US"/>
              <a:pPr/>
              <a:t>2022/9/29</a:t>
            </a:fld>
            <a:endParaRPr lang="en-US" alt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055688" y="1279525"/>
            <a:ext cx="4989512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 bwMode="auto">
          <a:xfrm>
            <a:off x="709613" y="4926013"/>
            <a:ext cx="5680075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defTabSz="942975">
              <a:defRPr kumimoji="0" sz="1200">
                <a:latin typeface="Calibri" pitchFamily="34" charset="0"/>
              </a:defRPr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 bwMode="auto">
          <a:xfrm>
            <a:off x="4021138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r" defTabSz="942975">
              <a:defRPr kumimoji="0" sz="1200">
                <a:latin typeface="Calibri" pitchFamily="34" charset="0"/>
              </a:defRPr>
            </a:lvl1pPr>
          </a:lstStyle>
          <a:p>
            <a:fld id="{FA77F015-6DA9-4F51-A82C-83D330853A5C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50463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投影片編號版面配置區 6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E1F35F-659C-4646-932E-E936C5AEBD4D}" type="slidenum">
              <a:rPr lang="zh-TW" altLang="en-US"/>
              <a:pPr/>
              <a:t>1</a:t>
            </a:fld>
            <a:endParaRPr lang="en-US" altLang="zh-TW"/>
          </a:p>
        </p:txBody>
      </p:sp>
      <p:sp>
        <p:nvSpPr>
          <p:cNvPr id="184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zh-TW" altLang="en-US" smtClean="0"/>
          </a:p>
          <a:p>
            <a:pPr>
              <a:spcBef>
                <a:spcPct val="0"/>
              </a:spcBef>
            </a:pPr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436466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1507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0A0769-4FC0-4783-9CD1-4A43B1BD2559}" type="slidenum">
              <a:rPr lang="zh-TW" altLang="en-US"/>
              <a:pPr/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9190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3251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A92E7B-D78B-4193-809D-FAE0590C18B1}" type="slidenum">
              <a:rPr lang="zh-TW" altLang="en-US"/>
              <a:pPr/>
              <a:t>34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13502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6323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00F31C-5E37-47DA-9A8F-9950E31FBE2D}" type="slidenum">
              <a:rPr lang="zh-TW" altLang="en-US"/>
              <a:pPr/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5333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45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272D53-1561-4FBF-AC43-995E46F41820}" type="slidenum">
              <a:rPr lang="zh-TW" altLang="en-US"/>
              <a:pPr/>
              <a:t>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49772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6563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1DA80C-41F6-43B4-8B1F-45824AB70FD1}" type="slidenum">
              <a:rPr lang="zh-TW" altLang="en-US"/>
              <a:pPr/>
              <a:t>44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52433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投影片編號版面配置區 6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22C943-D6D4-4A3E-BF76-81A1EC5E4046}" type="slidenum">
              <a:rPr lang="zh-TW" altLang="en-US"/>
              <a:pPr/>
              <a:t>47</a:t>
            </a:fld>
            <a:endParaRPr lang="en-US" altLang="zh-TW"/>
          </a:p>
        </p:txBody>
      </p:sp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zh-TW" altLang="en-US" smtClean="0"/>
          </a:p>
          <a:p>
            <a:pPr>
              <a:spcBef>
                <a:spcPct val="0"/>
              </a:spcBef>
            </a:pPr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614713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649A8-8847-46C5-9683-6724B43C028A}" type="datetime1">
              <a:rPr lang="zh-TW" altLang="en-US"/>
              <a:pPr>
                <a:defRPr/>
              </a:pPr>
              <a:t>2022/9/29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0CE7B-E638-4944-8EDC-C02C87AD0A54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5237D-D903-4E98-8CFD-AE0B9BF363DD}" type="datetime1">
              <a:rPr lang="zh-TW" altLang="en-US"/>
              <a:pPr>
                <a:defRPr/>
              </a:pPr>
              <a:t>2022/9/29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BB7B7-5428-4B81-A97A-2F71418C3D90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8E1EB-1F76-43AA-9AE8-8D8D5BA326AE}" type="datetime1">
              <a:rPr lang="zh-TW" altLang="en-US"/>
              <a:pPr>
                <a:defRPr/>
              </a:pPr>
              <a:t>2022/9/29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29B8E-547D-436D-8D4E-9F7C523335FE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95300" y="1600202"/>
            <a:ext cx="8915400" cy="4525963"/>
          </a:xfrm>
        </p:spPr>
        <p:txBody>
          <a:bodyPr rtlCol="0">
            <a:normAutofit/>
          </a:bodyPr>
          <a:lstStyle/>
          <a:p>
            <a:pPr lvl="0"/>
            <a:endParaRPr lang="zh-TW" altLang="en-US" noProof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9F77BFD-DAC7-4445-9C85-2767F312819B}" type="datetime1">
              <a:rPr lang="zh-TW" altLang="en-US"/>
              <a:pPr>
                <a:defRPr/>
              </a:pPr>
              <a:t>2022/9/29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09B54-1F61-44E6-B733-D990BB5A2F8A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495300" y="1600201"/>
            <a:ext cx="8915400" cy="4525963"/>
          </a:xfrm>
        </p:spPr>
        <p:txBody>
          <a:bodyPr rtlCol="0">
            <a:normAutofit/>
          </a:bodyPr>
          <a:lstStyle/>
          <a:p>
            <a:pPr lvl="0"/>
            <a:endParaRPr lang="zh-TW" altLang="en-US" noProof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E9762-68EF-4C35-8E5E-C2D4DF07CFCE}" type="datetime1">
              <a:rPr lang="zh-TW" altLang="en-US"/>
              <a:pPr>
                <a:defRPr/>
              </a:pPr>
              <a:t>2022/9/29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A13B9-DC9D-4B52-99D1-D6DC264FD6F4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544A1-DF4D-4F4B-8A69-46D18700ACBF}" type="datetime1">
              <a:rPr lang="zh-TW" altLang="en-US"/>
              <a:pPr>
                <a:defRPr/>
              </a:pPr>
              <a:t>2022/9/29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FBFCC-F885-4D93-8238-F01A0EBDB175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D9BAA-C0FB-4765-9886-D5D874F6CB65}" type="datetime1">
              <a:rPr lang="zh-TW" altLang="en-US"/>
              <a:pPr>
                <a:defRPr/>
              </a:pPr>
              <a:t>2022/9/29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20835-11E9-43D4-8600-F27815138A2A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1CD1A-D2BA-4979-93E1-181768BF37E6}" type="datetime1">
              <a:rPr lang="zh-TW" altLang="en-US"/>
              <a:pPr>
                <a:defRPr/>
              </a:pPr>
              <a:t>2022/9/29</a:t>
            </a:fld>
            <a:endParaRPr lang="zh-TW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87996-628A-49F6-9E8F-01909CBE58E5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D7BBE-D7EB-45CF-B111-6A8D0A3BBEA3}" type="datetime1">
              <a:rPr lang="zh-TW" altLang="en-US"/>
              <a:pPr>
                <a:defRPr/>
              </a:pPr>
              <a:t>2022/9/29</a:t>
            </a:fld>
            <a:endParaRPr lang="zh-TW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D7E99-4702-40F7-B977-C0A8A42DE935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DE7F2-203A-40F9-8AB5-155A29A922D5}" type="datetime1">
              <a:rPr lang="zh-TW" altLang="en-US"/>
              <a:pPr>
                <a:defRPr/>
              </a:pPr>
              <a:t>2022/9/29</a:t>
            </a:fld>
            <a:endParaRPr lang="zh-TW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360BC-FD80-4F85-AE44-7113673AED50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B14DE-06B1-4228-843C-B24EFA816717}" type="datetime1">
              <a:rPr lang="zh-TW" altLang="en-US"/>
              <a:pPr>
                <a:defRPr/>
              </a:pPr>
              <a:t>2022/9/29</a:t>
            </a:fld>
            <a:endParaRPr lang="zh-TW" alt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C7A4F-C3AD-4332-BBFA-BEA43B047710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1C5AE-F91B-4A72-AA57-41357654BD96}" type="datetime1">
              <a:rPr lang="zh-TW" altLang="en-US"/>
              <a:pPr>
                <a:defRPr/>
              </a:pPr>
              <a:t>2022/9/29</a:t>
            </a:fld>
            <a:endParaRPr lang="zh-TW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9FC02-C874-46D3-84DD-3FBFDD47A984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dirty="0" smtClean="0"/>
              <a:t>单击图标以新增图片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22B95-E133-4B6F-8D84-28D1D1B7139B}" type="datetime1">
              <a:rPr lang="zh-TW" altLang="en-US"/>
              <a:pPr>
                <a:defRPr/>
              </a:pPr>
              <a:t>2022/9/29</a:t>
            </a:fld>
            <a:endParaRPr lang="zh-TW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116F8-64AB-4CC3-BBF0-2D8A658E36E6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8103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1038" y="1825625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9200C89-F320-4212-9D7F-E0A0CD6CE47D}" type="datetime1">
              <a:rPr lang="zh-TW" altLang="en-US"/>
              <a:pPr>
                <a:defRPr/>
              </a:pPr>
              <a:t>2022/9/29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FB40EEE-9A85-41FD-A99F-86DBD909C692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72" r:id="rId3"/>
    <p:sldLayoutId id="2147483671" r:id="rId4"/>
    <p:sldLayoutId id="2147483670" r:id="rId5"/>
    <p:sldLayoutId id="2147483669" r:id="rId6"/>
    <p:sldLayoutId id="2147483668" r:id="rId7"/>
    <p:sldLayoutId id="2147483667" r:id="rId8"/>
    <p:sldLayoutId id="2147483666" r:id="rId9"/>
    <p:sldLayoutId id="2147483665" r:id="rId10"/>
    <p:sldLayoutId id="2147483664" r:id="rId11"/>
    <p:sldLayoutId id="2147483675" r:id="rId12"/>
    <p:sldLayoutId id="2147483676" r:id="rId13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新細明體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3.pn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image" Target="../media/image50.jpeg"/><Relationship Id="rId9" Type="http://schemas.openxmlformats.org/officeDocument/2006/relationships/image" Target="../media/image5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local.special.taiwan.cn/2015/jnhb/tp/201507/t20150728_10348091.htm" TargetMode="External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local.special.taiwan.cn/2015/jnhb/tp/201507/t20150730_10365094.htm" TargetMode="External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news.xinhuanet.com/tw/2015-07/28/c_1116056170.htm" TargetMode="External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news.xinhuanet.com/2015-06/14/c_1115609280.htm" TargetMode="External"/><Relationship Id="rId4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news.cntv.cn/2015/06/14/VIDE1434281175379129.shtml" TargetMode="External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bjcb.morningpost.com.cn/html/2015-06/15/content_352452.htm" TargetMode="External"/><Relationship Id="rId4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ce.cn/xwzx/gnsz/gdxw/201506/16/t20150616_5652651.shtml" TargetMode="External"/><Relationship Id="rId4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aiwan.xmtv.cn/2015/06/12/VIDE1434083418811265.s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macaodaily.com/html/2015-06/15/content_1005646.htm" TargetMode="External"/><Relationship Id="rId4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newspaper.jfdaily.com/isdb/html/2015-06/15/content_1198430.htm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news.xinhuanet.com/tw/2014-09/18/c_1112538736.htm" TargetMode="External"/><Relationship Id="rId4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moea.gov.tw/Mns/populace/news/News.aspx?kind=1&amp;menu_id=40&amp;news_id=38842" TargetMode="External"/><Relationship Id="rId4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139A2A-0E99-428B-96D5-A8ED54F96AE9}" type="slidenum">
              <a:rPr lang="zh-TW" altLang="en-US"/>
              <a:pPr>
                <a:defRPr/>
              </a:pPr>
              <a:t>1</a:t>
            </a:fld>
            <a:endParaRPr lang="zh-TW" altLang="en-US" dirty="0"/>
          </a:p>
        </p:txBody>
      </p:sp>
      <p:sp>
        <p:nvSpPr>
          <p:cNvPr id="17410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17411" name="Picture 8" descr="屠龍刀logo-橢圓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標題 1"/>
          <p:cNvSpPr>
            <a:spLocks/>
          </p:cNvSpPr>
          <p:nvPr/>
        </p:nvSpPr>
        <p:spPr bwMode="auto">
          <a:xfrm>
            <a:off x="4243388" y="944563"/>
            <a:ext cx="4392612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"/>
            <a:endParaRPr kumimoji="0" lang="zh-TW" altLang="en-US" sz="4000" b="1">
              <a:solidFill>
                <a:srgbClr val="008000"/>
              </a:solidFill>
              <a:latin typeface="標楷體" pitchFamily="65" charset="-120"/>
              <a:ea typeface="標楷體" pitchFamily="65" charset="-120"/>
              <a:cs typeface="超研澤中圓"/>
            </a:endParaRPr>
          </a:p>
        </p:txBody>
      </p:sp>
      <p:pic>
        <p:nvPicPr>
          <p:cNvPr id="17413" name="Picture 12" descr="屠龍刀logo-橢圓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8631" y="589756"/>
            <a:ext cx="16700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Rectangle 9"/>
          <p:cNvSpPr>
            <a:spLocks noChangeArrowheads="1"/>
          </p:cNvSpPr>
          <p:nvPr/>
        </p:nvSpPr>
        <p:spPr bwMode="auto">
          <a:xfrm>
            <a:off x="3329147" y="959245"/>
            <a:ext cx="236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b="1" dirty="0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 b="1" dirty="0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17415" name="圖片 17"/>
          <p:cNvPicPr>
            <a:picLocks noChangeAspect="1"/>
          </p:cNvPicPr>
          <p:nvPr/>
        </p:nvPicPr>
        <p:blipFill>
          <a:blip r:embed="rId4"/>
          <a:srcRect l="359" t="17056" r="-359" b="-7024"/>
          <a:stretch>
            <a:fillRect/>
          </a:stretch>
        </p:blipFill>
        <p:spPr bwMode="auto">
          <a:xfrm>
            <a:off x="1657998" y="2045492"/>
            <a:ext cx="3137745" cy="193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文字方塊 20"/>
          <p:cNvSpPr txBox="1"/>
          <p:nvPr/>
        </p:nvSpPr>
        <p:spPr>
          <a:xfrm>
            <a:off x="1108364" y="1543050"/>
            <a:ext cx="7824019" cy="461963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中圓"/>
              </a:rPr>
              <a:t>亮度均匀 </a:t>
            </a:r>
            <a:r>
              <a:rPr kumimoji="0" lang="en-US" altLang="zh-TW" sz="24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中圓"/>
              </a:rPr>
              <a:t>/</a:t>
            </a:r>
            <a:r>
              <a:rPr kumimoji="0" lang="zh-TW" altLang="en-US" sz="24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中圓"/>
              </a:rPr>
              <a:t> 时尚美观 </a:t>
            </a:r>
            <a:r>
              <a:rPr kumimoji="0" lang="en-US" altLang="zh-TW" sz="24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中圓"/>
              </a:rPr>
              <a:t>/</a:t>
            </a:r>
            <a:r>
              <a:rPr kumimoji="0" lang="zh-TW" altLang="en-US" sz="24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中圓"/>
              </a:rPr>
              <a:t> 环保健康 </a:t>
            </a:r>
            <a:r>
              <a:rPr kumimoji="0" lang="en-US" altLang="zh-TW" sz="24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中圓"/>
              </a:rPr>
              <a:t>/</a:t>
            </a:r>
            <a:r>
              <a:rPr kumimoji="0" lang="zh-TW" altLang="en-US" sz="24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中圓"/>
              </a:rPr>
              <a:t> 节能省钱</a:t>
            </a:r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6618" y="3528277"/>
            <a:ext cx="939126" cy="330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1657999" y="3457376"/>
            <a:ext cx="22691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600" b="1" kern="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屠龙刀</a:t>
            </a:r>
            <a:r>
              <a:rPr kumimoji="0" lang="en-US" altLang="zh-CN" sz="1600" b="1" kern="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III</a:t>
            </a:r>
            <a:r>
              <a:rPr kumimoji="0" lang="zh-CN" altLang="en-US" sz="1600" b="1" kern="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型</a:t>
            </a:r>
            <a:r>
              <a:rPr kumimoji="0" lang="en-US" altLang="zh-CN" sz="1600" b="1" kern="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CN" altLang="en-US" sz="1600" b="1" kern="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豹子系列</a:t>
            </a:r>
            <a:endParaRPr kumimoji="0" lang="zh-TW" altLang="zh-TW" sz="1600" b="1" kern="100" dirty="0">
              <a:ln w="0"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7426" name="Rectangle 14"/>
          <p:cNvSpPr>
            <a:spLocks noChangeArrowheads="1"/>
          </p:cNvSpPr>
          <p:nvPr/>
        </p:nvSpPr>
        <p:spPr bwMode="auto">
          <a:xfrm>
            <a:off x="4725171" y="2603500"/>
            <a:ext cx="420721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CN" altLang="en-US" sz="22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大陆专利号</a:t>
            </a:r>
            <a:r>
              <a:rPr kumimoji="0" lang="en-US" altLang="zh-CN" sz="22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ZL2014</a:t>
            </a:r>
            <a:r>
              <a:rPr kumimoji="0" lang="en-US" altLang="zh-TW" sz="22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10119193.2</a:t>
            </a:r>
            <a:endParaRPr kumimoji="0" lang="zh-TW" altLang="en-US" sz="2200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kumimoji="0" lang="zh-CN" altLang="en-US" sz="22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台</a:t>
            </a:r>
            <a:r>
              <a:rPr kumimoji="0" lang="zh-CN" altLang="en-US" sz="22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湾</a:t>
            </a:r>
            <a:r>
              <a:rPr kumimoji="0" lang="zh-TW" altLang="en-US" sz="22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發明第</a:t>
            </a:r>
            <a:r>
              <a:rPr kumimoji="0" lang="en-US" altLang="zh-TW" sz="22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I544174</a:t>
            </a:r>
            <a:r>
              <a:rPr kumimoji="0" lang="zh-TW" altLang="en-US" sz="22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號</a:t>
            </a:r>
            <a:endParaRPr kumimoji="0" lang="en-US" altLang="zh-TW" sz="2200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kumimoji="0" lang="zh-TW" altLang="en-US" sz="22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美</a:t>
            </a:r>
            <a:r>
              <a:rPr kumimoji="0" lang="zh-TW" altLang="en-US" sz="22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国发明专利</a:t>
            </a:r>
            <a:r>
              <a:rPr kumimoji="0" lang="en-US" altLang="zh-TW" sz="22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US 9145678 B1</a:t>
            </a:r>
            <a:r>
              <a:rPr kumimoji="0" lang="zh-TW" altLang="en-US" sz="22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　</a:t>
            </a:r>
            <a:endParaRPr kumimoji="0" lang="en-US" altLang="zh-TW" sz="2200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5" name="Rectangle 14"/>
          <p:cNvSpPr>
            <a:spLocks noChangeArrowheads="1"/>
          </p:cNvSpPr>
          <p:nvPr/>
        </p:nvSpPr>
        <p:spPr bwMode="auto">
          <a:xfrm>
            <a:off x="998538" y="3983038"/>
            <a:ext cx="830103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spc="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屠龙一出，光照大地，节能减碳；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spc="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专利发明，创新设计，突破传统；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spc="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均匀照明，平整天花，时尚第一；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spc="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保护环境，省电节能，谁与争锋。</a:t>
            </a:r>
          </a:p>
        </p:txBody>
      </p:sp>
      <p:sp>
        <p:nvSpPr>
          <p:cNvPr id="46" name="標題 1"/>
          <p:cNvSpPr>
            <a:spLocks/>
          </p:cNvSpPr>
          <p:nvPr/>
        </p:nvSpPr>
        <p:spPr bwMode="auto">
          <a:xfrm>
            <a:off x="3696036" y="238125"/>
            <a:ext cx="3704889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ctr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中圓"/>
              </a:rPr>
              <a:t>轻钢龙</a:t>
            </a:r>
            <a:r>
              <a:rPr kumimoji="0" lang="zh-TW" altLang="en-US" sz="5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中圓"/>
              </a:rPr>
              <a:t>骨</a:t>
            </a:r>
            <a:r>
              <a:rPr kumimoji="0" lang="zh-TW" altLang="en-US" sz="5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中圓"/>
              </a:rPr>
              <a:t>灯</a:t>
            </a:r>
            <a:endParaRPr kumimoji="0" lang="en-US" altLang="zh-CN" sz="5400" b="1" dirty="0">
              <a:solidFill>
                <a:schemeClr val="accent5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超研澤中圓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076768" y="1225163"/>
            <a:ext cx="8771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1200" b="1" dirty="0">
                <a:solidFill>
                  <a:prstClr val="black">
                    <a:lumMod val="95000"/>
                    <a:lumOff val="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中圓"/>
              </a:rPr>
              <a:t> </a:t>
            </a:r>
            <a:r>
              <a:rPr kumimoji="0" lang="en-US" altLang="zh-TW" sz="1200" b="1" dirty="0">
                <a:solidFill>
                  <a:prstClr val="black">
                    <a:lumMod val="95000"/>
                    <a:lumOff val="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中圓"/>
              </a:rPr>
              <a:t>20220901</a:t>
            </a:r>
            <a:endParaRPr lang="zh-TW" altLang="en-US" dirty="0"/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6253452" y="1075531"/>
            <a:ext cx="4222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400" b="1" dirty="0">
                <a:solidFill>
                  <a:srgbClr val="C00000"/>
                </a:solidFill>
                <a:latin typeface="Calibri" pitchFamily="34" charset="0"/>
              </a:rPr>
              <a:t>®</a:t>
            </a:r>
            <a:endParaRPr kumimoji="0" lang="zh-TW" altLang="en-US" sz="24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 advClick="0" advTm="4000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69E3A-DA31-49EE-A46A-D85BBCC45E15}" type="slidenum">
              <a:rPr lang="zh-TW" altLang="en-US" smtClean="0"/>
              <a:t>10</a:t>
            </a:fld>
            <a:endParaRPr lang="zh-TW" altLang="en-US" dirty="0"/>
          </a:p>
        </p:txBody>
      </p:sp>
      <p:graphicFrame>
        <p:nvGraphicFramePr>
          <p:cNvPr id="4" name="圖表 3"/>
          <p:cNvGraphicFramePr/>
          <p:nvPr>
            <p:extLst>
              <p:ext uri="{D42A27DB-BD31-4B8C-83A1-F6EECF244321}">
                <p14:modId xmlns:p14="http://schemas.microsoft.com/office/powerpoint/2010/main" val="962854694"/>
              </p:ext>
            </p:extLst>
          </p:nvPr>
        </p:nvGraphicFramePr>
        <p:xfrm>
          <a:off x="437898" y="572745"/>
          <a:ext cx="8969959" cy="490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矩形 4"/>
          <p:cNvSpPr/>
          <p:nvPr/>
        </p:nvSpPr>
        <p:spPr>
          <a:xfrm>
            <a:off x="437898" y="95692"/>
            <a:ext cx="84492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节能省钱：</a:t>
            </a:r>
            <a:r>
              <a:rPr lang="en-US" altLang="zh-TW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年期间电费、造价及维护成本分析表</a:t>
            </a:r>
            <a:endParaRPr lang="en-US" altLang="zh-TW" sz="2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r>
              <a:rPr lang="zh-TW" altLang="en-US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单位面积</a:t>
            </a:r>
            <a:r>
              <a:rPr lang="en-US" altLang="zh-TW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平方米、桌面平均</a:t>
            </a:r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照度</a:t>
            </a:r>
            <a:r>
              <a:rPr lang="en-US" altLang="zh-TW" sz="2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500Lux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8110538" y="6290939"/>
            <a:ext cx="977071" cy="495950"/>
            <a:chOff x="7942999" y="6271435"/>
            <a:chExt cx="977071" cy="495950"/>
          </a:xfrm>
        </p:grpSpPr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8618384" y="6398053"/>
              <a:ext cx="301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dirty="0">
                  <a:solidFill>
                    <a:schemeClr val="hlink"/>
                  </a:solidFill>
                </a:rPr>
                <a:t>®</a:t>
              </a:r>
              <a:endParaRPr lang="zh-TW" altLang="en-US" dirty="0">
                <a:solidFill>
                  <a:schemeClr val="hlink"/>
                </a:solidFill>
              </a:endParaRPr>
            </a:p>
          </p:txBody>
        </p:sp>
        <p:pic>
          <p:nvPicPr>
            <p:cNvPr id="9" name="Picture 8" descr="屠龍刀logo-橢圓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942999" y="6271435"/>
              <a:ext cx="732649" cy="353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0" name="表格 9"/>
          <p:cNvGraphicFramePr>
            <a:graphicFrameLocks noGrp="1"/>
          </p:cNvGraphicFramePr>
          <p:nvPr>
            <p:extLst/>
          </p:nvPr>
        </p:nvGraphicFramePr>
        <p:xfrm>
          <a:off x="437898" y="5459414"/>
          <a:ext cx="8913137" cy="1079500"/>
        </p:xfrm>
        <a:graphic>
          <a:graphicData uri="http://schemas.openxmlformats.org/drawingml/2006/table">
            <a:tbl>
              <a:tblPr firstRow="1" firstCol="1" bandRow="1"/>
              <a:tblGrid>
                <a:gridCol w="8913137"/>
              </a:tblGrid>
              <a:tr h="95517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依建筑照明设计标准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  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中华人民共和国建设部公告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  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第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247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号</a:t>
                      </a:r>
                      <a:endParaRPr lang="zh-TW" sz="1200" kern="100" baseline="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计算基础：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以</a:t>
                      </a:r>
                      <a:r>
                        <a:rPr lang="zh-TW" altLang="en-US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天花板至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楼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地板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高度</a:t>
                      </a:r>
                      <a:r>
                        <a:rPr lang="en-US" alt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3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米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，桌面高度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0.75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米、每日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10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小时、每月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30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日、电费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$1.1RMB(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以上海地区为例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)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、时间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年计算之。</a:t>
                      </a:r>
                      <a:endParaRPr lang="zh-TW" sz="1200" kern="100" baseline="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所使用的瓦数、电费依实际用电环境±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10%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。本数据为本公司自行测试，谨供参考。</a:t>
                      </a:r>
                      <a:endParaRPr lang="zh-TW" sz="1200" kern="100" baseline="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本表格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之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商品保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固期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：</a:t>
                      </a:r>
                      <a:r>
                        <a:rPr lang="zh-TW" altLang="en-US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龙骨灯</a:t>
                      </a:r>
                      <a:r>
                        <a:rPr lang="en-US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年、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LED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平板灯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保</a:t>
                      </a:r>
                      <a:r>
                        <a:rPr lang="en-US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年、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T5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格栅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灯</a:t>
                      </a:r>
                      <a:r>
                        <a:rPr lang="en-US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年、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T8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格栅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灯</a:t>
                      </a:r>
                      <a:r>
                        <a:rPr lang="en-US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年</a:t>
                      </a:r>
                      <a:r>
                        <a:rPr lang="zh-TW" alt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。</a:t>
                      </a:r>
                      <a:endParaRPr lang="zh-TW" altLang="zh-TW" sz="1200" kern="100" baseline="0" dirty="0" smtClean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维护成本计算方式：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年期间内，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T5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格栅灯灯管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每年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维护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次，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T8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格栅灯灯管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每年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维护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次。</a:t>
                      </a:r>
                      <a:endParaRPr lang="zh-TW" sz="1200" kern="100" baseline="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6034" marR="1603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9583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69E3A-DA31-49EE-A46A-D85BBCC45E15}" type="slidenum">
              <a:rPr lang="zh-TW" altLang="en-US" smtClean="0"/>
              <a:t>11</a:t>
            </a:fld>
            <a:endParaRPr lang="zh-TW" altLang="en-US" dirty="0"/>
          </a:p>
        </p:txBody>
      </p:sp>
      <p:graphicFrame>
        <p:nvGraphicFramePr>
          <p:cNvPr id="3" name="圖表 2"/>
          <p:cNvGraphicFramePr/>
          <p:nvPr>
            <p:extLst>
              <p:ext uri="{D42A27DB-BD31-4B8C-83A1-F6EECF244321}">
                <p14:modId xmlns:p14="http://schemas.microsoft.com/office/powerpoint/2010/main" val="3099903204"/>
              </p:ext>
            </p:extLst>
          </p:nvPr>
        </p:nvGraphicFramePr>
        <p:xfrm>
          <a:off x="546182" y="560815"/>
          <a:ext cx="8678781" cy="4824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矩形 3"/>
          <p:cNvSpPr/>
          <p:nvPr/>
        </p:nvSpPr>
        <p:spPr>
          <a:xfrm>
            <a:off x="546182" y="114539"/>
            <a:ext cx="83096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节能省钱：</a:t>
            </a:r>
            <a:r>
              <a:rPr lang="en-US" altLang="zh-TW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年期间电费、造价及维护成本分析表</a:t>
            </a:r>
            <a:endParaRPr lang="en-US" altLang="zh-TW" sz="2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单位面积</a:t>
            </a:r>
            <a:r>
              <a:rPr lang="en-US" altLang="zh-TW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平方米、桌面平均</a:t>
            </a:r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照度</a:t>
            </a:r>
            <a:r>
              <a:rPr lang="en-US" altLang="zh-TW" sz="2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50Lux</a:t>
            </a:r>
            <a:endParaRPr lang="zh-CN" altLang="en-US" sz="2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8110538" y="6290940"/>
            <a:ext cx="977071" cy="495950"/>
            <a:chOff x="7942999" y="6271435"/>
            <a:chExt cx="977071" cy="495950"/>
          </a:xfrm>
        </p:grpSpPr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8618384" y="6398053"/>
              <a:ext cx="301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dirty="0">
                  <a:solidFill>
                    <a:schemeClr val="hlink"/>
                  </a:solidFill>
                </a:rPr>
                <a:t>®</a:t>
              </a:r>
              <a:endParaRPr lang="zh-TW" altLang="en-US" dirty="0">
                <a:solidFill>
                  <a:schemeClr val="hlink"/>
                </a:solidFill>
              </a:endParaRPr>
            </a:p>
          </p:txBody>
        </p:sp>
        <p:pic>
          <p:nvPicPr>
            <p:cNvPr id="8" name="Picture 8" descr="屠龍刀logo-橢圓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942999" y="6271435"/>
              <a:ext cx="732649" cy="353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9" name="表格 8"/>
          <p:cNvGraphicFramePr>
            <a:graphicFrameLocks noGrp="1"/>
          </p:cNvGraphicFramePr>
          <p:nvPr>
            <p:extLst/>
          </p:nvPr>
        </p:nvGraphicFramePr>
        <p:xfrm>
          <a:off x="546182" y="5466776"/>
          <a:ext cx="8913137" cy="1079500"/>
        </p:xfrm>
        <a:graphic>
          <a:graphicData uri="http://schemas.openxmlformats.org/drawingml/2006/table">
            <a:tbl>
              <a:tblPr firstRow="1" firstCol="1" bandRow="1"/>
              <a:tblGrid>
                <a:gridCol w="8913137"/>
              </a:tblGrid>
              <a:tr h="95517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依建筑照明设计标准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  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中华人民共和国建设部公告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  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第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247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号</a:t>
                      </a:r>
                      <a:endParaRPr lang="zh-TW" sz="1200" kern="100" baseline="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计算基础：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以</a:t>
                      </a:r>
                      <a:r>
                        <a:rPr lang="zh-TW" altLang="en-US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天花板至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楼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地板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高度</a:t>
                      </a:r>
                      <a:r>
                        <a:rPr lang="en-US" alt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3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米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，桌面高度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0.75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米、每日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10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小时、每月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30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日、电费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$1.1RMB(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以上海地区为例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)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、时间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年计算之。</a:t>
                      </a:r>
                      <a:endParaRPr lang="zh-TW" sz="1200" kern="100" baseline="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所使用的瓦数、电费依实际用电环境±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10%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。本数据为本公司自行测试，谨供参考。</a:t>
                      </a:r>
                      <a:endParaRPr lang="zh-TW" sz="1200" kern="100" baseline="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本表格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之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商品保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固期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：</a:t>
                      </a:r>
                      <a:r>
                        <a:rPr lang="zh-TW" altLang="en-US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龙骨灯</a:t>
                      </a:r>
                      <a:r>
                        <a:rPr lang="en-US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年、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LED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平板灯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保</a:t>
                      </a:r>
                      <a:r>
                        <a:rPr lang="en-US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年、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T5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格栅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灯</a:t>
                      </a:r>
                      <a:r>
                        <a:rPr lang="en-US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年、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T8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格栅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灯</a:t>
                      </a:r>
                      <a:r>
                        <a:rPr lang="en-US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年</a:t>
                      </a:r>
                      <a:r>
                        <a:rPr lang="zh-TW" alt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。</a:t>
                      </a:r>
                      <a:endParaRPr lang="zh-TW" altLang="zh-TW" sz="1200" kern="100" baseline="0" dirty="0" smtClean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维护成本计算方式：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年期间内，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T5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格栅灯灯管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每年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维护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次，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T8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格栅灯灯管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每年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维护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次。</a:t>
                      </a:r>
                      <a:endParaRPr lang="zh-TW" sz="1200" kern="100" baseline="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6034" marR="1603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6992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3"/>
          <p:cNvSpPr>
            <a:spLocks noChangeArrowheads="1"/>
          </p:cNvSpPr>
          <p:nvPr/>
        </p:nvSpPr>
        <p:spPr bwMode="auto">
          <a:xfrm>
            <a:off x="601663" y="180975"/>
            <a:ext cx="86883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32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健康长效：</a:t>
            </a:r>
            <a:r>
              <a:rPr kumimoji="0" lang="zh-CN" altLang="en-US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使用寿命可达</a:t>
            </a:r>
            <a:r>
              <a:rPr kumimoji="0" lang="en-US" altLang="zh-CN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50,000</a:t>
            </a:r>
            <a:r>
              <a:rPr kumimoji="0" lang="zh-CN" altLang="en-US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小时。光衰率于环境温度</a:t>
            </a:r>
            <a:r>
              <a:rPr kumimoji="0" lang="en-US" altLang="zh-CN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55℃</a:t>
            </a:r>
            <a:r>
              <a:rPr kumimoji="0" lang="zh-CN" altLang="en-US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，连续使用</a:t>
            </a:r>
            <a:r>
              <a:rPr kumimoji="0" lang="en-US" altLang="zh-CN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8,000</a:t>
            </a:r>
            <a:r>
              <a:rPr kumimoji="0" lang="zh-CN" altLang="en-US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小时，</a:t>
            </a:r>
            <a:r>
              <a:rPr kumimoji="0" lang="zh-TW" altLang="en-US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无光衰；</a:t>
            </a:r>
            <a:r>
              <a:rPr kumimoji="0" lang="zh-CN" altLang="en-US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连续使用</a:t>
            </a:r>
            <a:r>
              <a:rPr kumimoji="0" lang="en-US" altLang="zh-CN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10,000</a:t>
            </a:r>
            <a:r>
              <a:rPr kumimoji="0" lang="zh-CN" altLang="en-US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小时，只降</a:t>
            </a:r>
            <a:r>
              <a:rPr kumimoji="0" lang="en-US" altLang="zh-CN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2.16%</a:t>
            </a:r>
            <a:r>
              <a:rPr kumimoji="0" lang="zh-CN" altLang="en-US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C9543F-28A6-4366-BF53-AA7D00105D87}" type="slidenum">
              <a:rPr lang="zh-TW" altLang="en-US"/>
              <a:pPr>
                <a:defRPr/>
              </a:pPr>
              <a:t>12</a:t>
            </a:fld>
            <a:endParaRPr lang="zh-TW" altLang="en-US" dirty="0"/>
          </a:p>
        </p:txBody>
      </p:sp>
      <p:sp>
        <p:nvSpPr>
          <p:cNvPr id="30723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30724" name="Picture 8" descr="屠龍刀logo-橢圓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圖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663" y="1243013"/>
            <a:ext cx="8688387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3"/>
          <p:cNvSpPr>
            <a:spLocks noChangeArrowheads="1"/>
          </p:cNvSpPr>
          <p:nvPr/>
        </p:nvSpPr>
        <p:spPr bwMode="auto">
          <a:xfrm>
            <a:off x="601663" y="180975"/>
            <a:ext cx="91366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32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健康长效：</a:t>
            </a:r>
            <a:r>
              <a:rPr kumimoji="0" lang="zh-TW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无紫外线、无红外线、低蓝光保护艺术品。</a:t>
            </a:r>
            <a:endParaRPr kumimoji="0" lang="zh-CN" altLang="en-US" sz="28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1746" name="圖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250" y="1066800"/>
            <a:ext cx="7597775" cy="520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648" y="5935010"/>
            <a:ext cx="955754" cy="336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F21590-A01F-439B-9264-C4532248928D}" type="slidenum">
              <a:rPr lang="zh-TW" altLang="en-US"/>
              <a:pPr>
                <a:defRPr/>
              </a:pPr>
              <a:t>13</a:t>
            </a:fld>
            <a:endParaRPr lang="zh-TW" altLang="en-US" dirty="0"/>
          </a:p>
        </p:txBody>
      </p:sp>
      <p:sp>
        <p:nvSpPr>
          <p:cNvPr id="31749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31750" name="Picture 8" descr="屠龍刀logo-橢圓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3"/>
          <p:cNvSpPr>
            <a:spLocks noChangeArrowheads="1"/>
          </p:cNvSpPr>
          <p:nvPr/>
        </p:nvSpPr>
        <p:spPr bwMode="auto">
          <a:xfrm>
            <a:off x="601663" y="180975"/>
            <a:ext cx="89233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超优质量：</a:t>
            </a:r>
            <a:r>
              <a:rPr kumimoji="0" lang="zh-TW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产品保固二年，节省每月保养更换费用。</a:t>
            </a:r>
            <a:endParaRPr kumimoji="0" lang="zh-CN" altLang="en-US" sz="28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2770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7763" y="944563"/>
            <a:ext cx="752792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939" y="5836501"/>
            <a:ext cx="966452" cy="340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575" y="5836501"/>
            <a:ext cx="966452" cy="340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939" y="3163005"/>
            <a:ext cx="966452" cy="340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575" y="3163005"/>
            <a:ext cx="966452" cy="340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B974C0-2B2B-4C6C-B1BD-7408BB69A716}" type="slidenum">
              <a:rPr lang="zh-TW" altLang="en-US"/>
              <a:pPr>
                <a:defRPr/>
              </a:pPr>
              <a:t>14</a:t>
            </a:fld>
            <a:endParaRPr lang="zh-TW" altLang="en-US" dirty="0"/>
          </a:p>
        </p:txBody>
      </p:sp>
      <p:sp>
        <p:nvSpPr>
          <p:cNvPr id="32776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32777" name="Picture 8" descr="屠龍刀logo-橢圓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3"/>
          <p:cNvSpPr>
            <a:spLocks noChangeArrowheads="1"/>
          </p:cNvSpPr>
          <p:nvPr/>
        </p:nvSpPr>
        <p:spPr bwMode="auto">
          <a:xfrm>
            <a:off x="601663" y="180975"/>
            <a:ext cx="892333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超优质量：</a:t>
            </a:r>
            <a:r>
              <a:rPr kumimoji="0" lang="zh-CN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采用台湾大厂亿光公司生产之低蓝光规格</a:t>
            </a:r>
            <a:endParaRPr kumimoji="0" lang="en-US" altLang="zh-CN" sz="28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kumimoji="0" lang="en-US" altLang="zh-CN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           LED</a:t>
            </a:r>
            <a:r>
              <a:rPr kumimoji="0" lang="zh-CN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灯珠、即点即亮，不闪烁。</a:t>
            </a:r>
          </a:p>
        </p:txBody>
      </p:sp>
      <p:pic>
        <p:nvPicPr>
          <p:cNvPr id="33794" name="圖片 6" descr="低藍光01.jpg"/>
          <p:cNvPicPr>
            <a:picLocks noChangeAspect="1" noChangeArrowheads="1"/>
          </p:cNvPicPr>
          <p:nvPr/>
        </p:nvPicPr>
        <p:blipFill>
          <a:blip r:embed="rId2"/>
          <a:srcRect t="4742"/>
          <a:stretch>
            <a:fillRect/>
          </a:stretch>
        </p:blipFill>
        <p:spPr bwMode="auto">
          <a:xfrm>
            <a:off x="811213" y="1343025"/>
            <a:ext cx="3825875" cy="471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圖片 8" descr="低藍光02.jpg"/>
          <p:cNvPicPr>
            <a:picLocks noChangeAspect="1" noChangeArrowheads="1"/>
          </p:cNvPicPr>
          <p:nvPr/>
        </p:nvPicPr>
        <p:blipFill>
          <a:blip r:embed="rId3"/>
          <a:srcRect t="4736"/>
          <a:stretch>
            <a:fillRect/>
          </a:stretch>
        </p:blipFill>
        <p:spPr bwMode="auto">
          <a:xfrm>
            <a:off x="5148263" y="1343025"/>
            <a:ext cx="395605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7AB788-0EA0-486A-9D03-4304E1C779E9}" type="slidenum">
              <a:rPr lang="zh-TW" altLang="en-US"/>
              <a:pPr>
                <a:defRPr/>
              </a:pPr>
              <a:t>15</a:t>
            </a:fld>
            <a:endParaRPr lang="zh-TW" altLang="en-US" dirty="0"/>
          </a:p>
        </p:txBody>
      </p:sp>
      <p:sp>
        <p:nvSpPr>
          <p:cNvPr id="33797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33798" name="Picture 8" descr="屠龍刀logo-橢圓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601663" y="180975"/>
            <a:ext cx="89995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超优质量：</a:t>
            </a:r>
            <a:r>
              <a:rPr kumimoji="0" lang="zh-TW" altLang="en-US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指定</a:t>
            </a:r>
            <a:r>
              <a:rPr kumimoji="0" lang="zh-CN" altLang="en-US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采用</a:t>
            </a:r>
            <a:r>
              <a:rPr kumimoji="0" lang="zh-TW" altLang="en-US" sz="2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国际</a:t>
            </a:r>
            <a:r>
              <a:rPr kumimoji="0" lang="zh-CN" altLang="en-US" sz="2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大厂</a:t>
            </a:r>
            <a:r>
              <a:rPr kumimoji="0" lang="zh-TW" altLang="en-US" sz="2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明纬</a:t>
            </a:r>
            <a:r>
              <a:rPr kumimoji="0" lang="zh-CN" altLang="en-US" sz="2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公司生产</a:t>
            </a:r>
            <a:r>
              <a:rPr kumimoji="0" lang="zh-CN" altLang="en-US" sz="280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</a:t>
            </a:r>
            <a:r>
              <a:rPr kumimoji="0" lang="zh-TW" altLang="en-US" sz="280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</a:t>
            </a:r>
            <a:r>
              <a:rPr kumimoji="0" lang="zh-TW" altLang="en-US" sz="2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源</a:t>
            </a:r>
            <a:r>
              <a:rPr kumimoji="0" lang="zh-TW" altLang="en-US" sz="280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器</a:t>
            </a:r>
            <a:r>
              <a:rPr kumimoji="0" lang="zh-CN" altLang="en-US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A6123C-8BE5-4167-B3CA-B98B642C2825}" type="slidenum">
              <a:rPr lang="zh-TW" altLang="en-US"/>
              <a:pPr>
                <a:defRPr/>
              </a:pPr>
              <a:t>16</a:t>
            </a:fld>
            <a:endParaRPr lang="zh-TW" altLang="en-US" dirty="0"/>
          </a:p>
        </p:txBody>
      </p:sp>
      <p:sp>
        <p:nvSpPr>
          <p:cNvPr id="34819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34820" name="Picture 8" descr="屠龍刀logo-橢圓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圖片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9325" y="1233488"/>
            <a:ext cx="7970838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圖片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9475" y="3752850"/>
            <a:ext cx="803910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3"/>
          <p:cNvSpPr>
            <a:spLocks noChangeArrowheads="1"/>
          </p:cNvSpPr>
          <p:nvPr/>
        </p:nvSpPr>
        <p:spPr bwMode="auto">
          <a:xfrm>
            <a:off x="601663" y="180975"/>
            <a:ext cx="913669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32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与传统灯具比较：</a:t>
            </a:r>
            <a:r>
              <a:rPr kumimoji="0" lang="zh-TW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轻钢龙骨就是灯</a:t>
            </a:r>
            <a:r>
              <a:rPr kumimoji="0" lang="zh-CN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，</a:t>
            </a:r>
            <a:r>
              <a:rPr kumimoji="0" lang="zh-TW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走道极致</a:t>
            </a:r>
            <a:r>
              <a:rPr kumimoji="0" lang="zh-CN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运用。</a:t>
            </a:r>
            <a:endParaRPr kumimoji="0" lang="en-US" altLang="zh-CN" sz="28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kumimoji="0" lang="zh-TW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分散安装、照射平均，不会产生明暗区之隧道黑洞效应。</a:t>
            </a:r>
            <a:endParaRPr kumimoji="0" lang="zh-CN" altLang="en-US" sz="28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5842" name="Picture 7" descr="D:\Seal\鵬景\鵬景\鵬景照片\20141211鵬景總公司T5-TBar\DSC05190.JPG"/>
          <p:cNvPicPr>
            <a:picLocks noChangeAspect="1" noChangeArrowheads="1"/>
          </p:cNvPicPr>
          <p:nvPr/>
        </p:nvPicPr>
        <p:blipFill>
          <a:blip r:embed="rId2"/>
          <a:srcRect l="10191"/>
          <a:stretch>
            <a:fillRect/>
          </a:stretch>
        </p:blipFill>
        <p:spPr bwMode="auto">
          <a:xfrm>
            <a:off x="5197475" y="1503363"/>
            <a:ext cx="4027488" cy="4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8" descr="D:\Seal\鵬景\鵬景\鵬景照片\20150112屠龍刀鵬景總公司安裝\20150112屠龍刀鵬景總公司安裝-0026.JPG"/>
          <p:cNvPicPr>
            <a:picLocks noChangeAspect="1" noChangeArrowheads="1"/>
          </p:cNvPicPr>
          <p:nvPr/>
        </p:nvPicPr>
        <p:blipFill>
          <a:blip r:embed="rId3"/>
          <a:srcRect l="13300"/>
          <a:stretch>
            <a:fillRect/>
          </a:stretch>
        </p:blipFill>
        <p:spPr bwMode="auto">
          <a:xfrm>
            <a:off x="795338" y="1503363"/>
            <a:ext cx="3948112" cy="4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Rectangle 14"/>
          <p:cNvSpPr>
            <a:spLocks noChangeArrowheads="1"/>
          </p:cNvSpPr>
          <p:nvPr/>
        </p:nvSpPr>
        <p:spPr bwMode="auto">
          <a:xfrm>
            <a:off x="795338" y="1511300"/>
            <a:ext cx="22907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安装后</a:t>
            </a:r>
          </a:p>
        </p:txBody>
      </p:sp>
      <p:sp>
        <p:nvSpPr>
          <p:cNvPr id="35845" name="Rectangle 14"/>
          <p:cNvSpPr>
            <a:spLocks noChangeArrowheads="1"/>
          </p:cNvSpPr>
          <p:nvPr/>
        </p:nvSpPr>
        <p:spPr bwMode="auto">
          <a:xfrm>
            <a:off x="5240338" y="1511300"/>
            <a:ext cx="22907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安装前</a:t>
            </a: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0134" y="5890676"/>
            <a:ext cx="1081690" cy="380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626CE-BDA5-4450-8595-9811BFEFCD9B}" type="slidenum">
              <a:rPr lang="zh-TW" altLang="en-US"/>
              <a:pPr>
                <a:defRPr/>
              </a:pPr>
              <a:t>17</a:t>
            </a:fld>
            <a:endParaRPr lang="zh-TW" altLang="en-US" dirty="0"/>
          </a:p>
        </p:txBody>
      </p:sp>
      <p:sp>
        <p:nvSpPr>
          <p:cNvPr id="35848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35849" name="Picture 8" descr="屠龍刀logo-橢圓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602290" y="181628"/>
            <a:ext cx="892271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与传统灯具比较：</a:t>
            </a:r>
            <a:r>
              <a:rPr lang="zh-CN" altLang="en-US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不受梁柱</a:t>
            </a:r>
            <a:r>
              <a:rPr lang="zh-TW" altLang="en-US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、冷气</a:t>
            </a:r>
            <a:r>
              <a:rPr lang="zh-CN" altLang="en-US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限制</a:t>
            </a:r>
            <a:r>
              <a:rPr lang="zh-TW" altLang="en-US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，安装简便</a:t>
            </a:r>
            <a:r>
              <a:rPr lang="zh-CN" altLang="en-US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CN" sz="28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   各类轻钢架均可配置安装。</a:t>
            </a:r>
            <a:endParaRPr lang="zh-TW" altLang="en-US" sz="28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69E3A-DA31-49EE-A46A-D85BBCC45E15}" type="slidenum">
              <a:rPr lang="zh-TW" altLang="en-US" smtClean="0"/>
              <a:t>18</a:t>
            </a:fld>
            <a:endParaRPr lang="zh-TW" altLang="en-US" dirty="0"/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8618384" y="6398053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hlink"/>
                </a:solidFill>
              </a:rPr>
              <a:t>®</a:t>
            </a:r>
            <a:endParaRPr lang="zh-TW" altLang="en-US" dirty="0">
              <a:solidFill>
                <a:schemeClr val="hlink"/>
              </a:solidFill>
            </a:endParaRPr>
          </a:p>
        </p:txBody>
      </p:sp>
      <p:pic>
        <p:nvPicPr>
          <p:cNvPr id="19" name="Picture 8" descr="屠龍刀logo-橢圓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2999" y="6271435"/>
            <a:ext cx="732649" cy="353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3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9" y="1991381"/>
            <a:ext cx="4297917" cy="3171577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645" y="1983677"/>
            <a:ext cx="4161318" cy="3173836"/>
          </a:xfrm>
          <a:prstGeom prst="rect">
            <a:avLst/>
          </a:prstGeom>
          <a:effectLst/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8516" y="4776757"/>
            <a:ext cx="1081690" cy="380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539" y="4694913"/>
            <a:ext cx="1081690" cy="380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9059001"/>
      </p:ext>
    </p:extLst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3"/>
          <p:cNvSpPr>
            <a:spLocks noChangeArrowheads="1"/>
          </p:cNvSpPr>
          <p:nvPr/>
        </p:nvSpPr>
        <p:spPr bwMode="auto">
          <a:xfrm>
            <a:off x="601663" y="180975"/>
            <a:ext cx="89233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与传统灯具比较：</a:t>
            </a:r>
            <a:r>
              <a:rPr kumimoji="0" lang="zh-TW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亮度均匀、时尚美观、节能省钱</a:t>
            </a:r>
            <a:r>
              <a:rPr kumimoji="0" lang="zh-CN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kumimoji="0" lang="en-US" altLang="zh-CN" sz="28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7890" name="Picture 12" descr="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3025" y="1160463"/>
            <a:ext cx="3938588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14" descr="401"/>
          <p:cNvPicPr>
            <a:picLocks noChangeAspect="1" noChangeArrowheads="1"/>
          </p:cNvPicPr>
          <p:nvPr/>
        </p:nvPicPr>
        <p:blipFill>
          <a:blip r:embed="rId3"/>
          <a:srcRect l="758" r="-444" b="2209"/>
          <a:stretch>
            <a:fillRect/>
          </a:stretch>
        </p:blipFill>
        <p:spPr bwMode="auto">
          <a:xfrm>
            <a:off x="828675" y="1160463"/>
            <a:ext cx="396875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908" y="5947047"/>
            <a:ext cx="921546" cy="324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893" name="Rectangle 14"/>
          <p:cNvSpPr>
            <a:spLocks noChangeArrowheads="1"/>
          </p:cNvSpPr>
          <p:nvPr/>
        </p:nvSpPr>
        <p:spPr bwMode="auto">
          <a:xfrm>
            <a:off x="828675" y="1160463"/>
            <a:ext cx="20494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安装后</a:t>
            </a:r>
          </a:p>
        </p:txBody>
      </p:sp>
      <p:sp>
        <p:nvSpPr>
          <p:cNvPr id="37894" name="Rectangle 14"/>
          <p:cNvSpPr>
            <a:spLocks noChangeArrowheads="1"/>
          </p:cNvSpPr>
          <p:nvPr/>
        </p:nvSpPr>
        <p:spPr bwMode="auto">
          <a:xfrm>
            <a:off x="5153025" y="1160463"/>
            <a:ext cx="20494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安装前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822080-B9F0-4A94-B049-3CB9E0B58DBE}" type="slidenum">
              <a:rPr lang="zh-TW" altLang="en-US"/>
              <a:pPr>
                <a:defRPr/>
              </a:pPr>
              <a:t>19</a:t>
            </a:fld>
            <a:endParaRPr lang="zh-TW" altLang="en-US" dirty="0"/>
          </a:p>
        </p:txBody>
      </p:sp>
      <p:sp>
        <p:nvSpPr>
          <p:cNvPr id="37896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37897" name="Picture 8" descr="屠龍刀logo-橢圓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6D120-BE12-4F30-8C31-3F5BDC94EF83}" type="slidenum"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pPr>
                <a:defRPr/>
              </a:pPr>
              <a:t>2</a:t>
            </a:fld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386846563"/>
              </p:ext>
            </p:extLst>
          </p:nvPr>
        </p:nvGraphicFramePr>
        <p:xfrm>
          <a:off x="1352600" y="431801"/>
          <a:ext cx="7062738" cy="5197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459" name="AutoShape 25"/>
          <p:cNvSpPr>
            <a:spLocks noChangeArrowheads="1"/>
          </p:cNvSpPr>
          <p:nvPr/>
        </p:nvSpPr>
        <p:spPr bwMode="auto">
          <a:xfrm>
            <a:off x="7134263" y="2282323"/>
            <a:ext cx="2467309" cy="1800830"/>
          </a:xfrm>
          <a:prstGeom prst="wedgeRoundRectCallout">
            <a:avLst>
              <a:gd name="adj1" fmla="val -49525"/>
              <a:gd name="adj2" fmla="val -14881"/>
              <a:gd name="adj3" fmla="val 16667"/>
            </a:avLst>
          </a:prstGeom>
          <a:noFill/>
          <a:ln w="57150">
            <a:solidFill>
              <a:srgbClr val="990099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kumimoji="0" lang="zh-TW" altLang="en-US" b="1" dirty="0" smtClean="0">
                <a:latin typeface="標楷體" pitchFamily="65" charset="-120"/>
                <a:ea typeface="標楷體" pitchFamily="65" charset="-120"/>
              </a:rPr>
              <a:t>* 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装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置隐藏性高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，</a:t>
            </a:r>
            <a:endParaRPr kumimoji="0"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  无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凸出物，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天花板</a:t>
            </a:r>
            <a:endParaRPr kumimoji="0"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 平整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、时尚、美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观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>
              <a:lnSpc>
                <a:spcPct val="90000"/>
              </a:lnSpc>
            </a:pPr>
            <a:r>
              <a:rPr kumimoji="0" lang="zh-TW" altLang="en-US" b="1" dirty="0" smtClean="0">
                <a:latin typeface="標楷體" pitchFamily="65" charset="-120"/>
                <a:ea typeface="標楷體" pitchFamily="65" charset="-120"/>
              </a:rPr>
              <a:t>* 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有效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降低视觉压力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，</a:t>
            </a:r>
            <a:endParaRPr kumimoji="0"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  是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商办场所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革命性</a:t>
            </a:r>
            <a:endParaRPr kumimoji="0"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 照明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。</a:t>
            </a:r>
            <a:endParaRPr kumimoji="0" lang="zh-TW" altLang="en-US" dirty="0">
              <a:solidFill>
                <a:schemeClr val="tx2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460" name="AutoShape 26"/>
          <p:cNvSpPr>
            <a:spLocks noChangeArrowheads="1"/>
          </p:cNvSpPr>
          <p:nvPr/>
        </p:nvSpPr>
        <p:spPr bwMode="auto">
          <a:xfrm>
            <a:off x="5767017" y="502896"/>
            <a:ext cx="3597274" cy="1510899"/>
          </a:xfrm>
          <a:prstGeom prst="wedgeRoundRectCallout">
            <a:avLst>
              <a:gd name="adj1" fmla="val -48888"/>
              <a:gd name="adj2" fmla="val 22220"/>
              <a:gd name="adj3" fmla="val 16667"/>
            </a:avLst>
          </a:prstGeom>
          <a:noFill/>
          <a:ln w="57150">
            <a:solidFill>
              <a:srgbClr val="FF66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b="1" dirty="0">
                <a:latin typeface="標楷體" pitchFamily="65" charset="-120"/>
                <a:ea typeface="標楷體" pitchFamily="65" charset="-120"/>
              </a:rPr>
              <a:t>* 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发光效率高。</a:t>
            </a:r>
            <a:endParaRPr kumimoji="0" lang="en-US" altLang="zh-TW" dirty="0">
              <a:latin typeface="標楷體" pitchFamily="65" charset="-120"/>
              <a:ea typeface="標楷體" pitchFamily="65" charset="-120"/>
            </a:endParaRPr>
          </a:p>
          <a:p>
            <a:pPr defTabSz="540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b="1" dirty="0" smtClean="0">
                <a:latin typeface="標楷體" pitchFamily="65" charset="-120"/>
                <a:ea typeface="標楷體" pitchFamily="65" charset="-120"/>
              </a:rPr>
              <a:t>* 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依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使用需求配置，分散安装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、</a:t>
            </a:r>
            <a:endParaRPr kumimoji="0"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defTabSz="540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  照射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平均，没有光源死角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，</a:t>
            </a:r>
            <a:endParaRPr kumimoji="0"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defTabSz="540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 没有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隧道效应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kumimoji="0"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zh-TW" b="1" dirty="0">
                <a:latin typeface="標楷體" pitchFamily="65" charset="-120"/>
                <a:ea typeface="標楷體" pitchFamily="65" charset="-120"/>
              </a:rPr>
              <a:t>*</a:t>
            </a:r>
            <a:r>
              <a:rPr kumimoji="0" lang="zh-TW" altLang="en-US" b="1" dirty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演色性大于</a:t>
            </a:r>
            <a:r>
              <a:rPr kumimoji="0" lang="en-US" altLang="zh-TW" dirty="0">
                <a:latin typeface="標楷體" pitchFamily="65" charset="-120"/>
                <a:ea typeface="標楷體" pitchFamily="65" charset="-120"/>
              </a:rPr>
              <a:t>85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。</a:t>
            </a:r>
            <a:endParaRPr kumimoji="0"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endParaRPr kumimoji="0" lang="en-US" altLang="zh-TW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461" name="AutoShape 27"/>
          <p:cNvSpPr>
            <a:spLocks noChangeArrowheads="1"/>
          </p:cNvSpPr>
          <p:nvPr/>
        </p:nvSpPr>
        <p:spPr bwMode="auto">
          <a:xfrm>
            <a:off x="6154166" y="4689475"/>
            <a:ext cx="3318618" cy="1219200"/>
          </a:xfrm>
          <a:prstGeom prst="wedgeRoundRectCallout">
            <a:avLst>
              <a:gd name="adj1" fmla="val -27704"/>
              <a:gd name="adj2" fmla="val -47267"/>
              <a:gd name="adj3" fmla="val 16667"/>
            </a:avLst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kumimoji="0" lang="zh-TW" altLang="en-US" b="1" dirty="0" smtClean="0">
                <a:latin typeface="標楷體" pitchFamily="65" charset="-120"/>
                <a:ea typeface="標楷體" pitchFamily="65" charset="-120"/>
              </a:rPr>
              <a:t>* </a:t>
            </a:r>
            <a:r>
              <a:rPr kumimoji="0" lang="en-US" altLang="zh-TW" dirty="0" smtClean="0">
                <a:latin typeface="標楷體" pitchFamily="65" charset="-120"/>
                <a:ea typeface="標楷體" pitchFamily="65" charset="-120"/>
              </a:rPr>
              <a:t>LED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灯无紫外线、红外线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，</a:t>
            </a:r>
            <a:endParaRPr kumimoji="0"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  不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危害眼睛及皮肤。</a:t>
            </a:r>
          </a:p>
          <a:p>
            <a:pPr>
              <a:lnSpc>
                <a:spcPct val="90000"/>
              </a:lnSpc>
            </a:pPr>
            <a:r>
              <a:rPr kumimoji="0" lang="zh-TW" altLang="en-US" b="1" dirty="0" smtClean="0">
                <a:latin typeface="標楷體" pitchFamily="65" charset="-120"/>
                <a:ea typeface="標楷體" pitchFamily="65" charset="-120"/>
              </a:rPr>
              <a:t>* 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低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用电、低热能，减少用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电</a:t>
            </a:r>
            <a:endParaRPr kumimoji="0"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  负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载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kumimoji="0" lang="en-US" altLang="zh-TW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462" name="AutoShape 28"/>
          <p:cNvSpPr>
            <a:spLocks noChangeArrowheads="1"/>
          </p:cNvSpPr>
          <p:nvPr/>
        </p:nvSpPr>
        <p:spPr bwMode="auto">
          <a:xfrm>
            <a:off x="1589653" y="4754187"/>
            <a:ext cx="3208338" cy="1064506"/>
          </a:xfrm>
          <a:prstGeom prst="wedgeRoundRectCallout">
            <a:avLst>
              <a:gd name="adj1" fmla="val 26224"/>
              <a:gd name="adj2" fmla="val -49577"/>
              <a:gd name="adj3" fmla="val 16667"/>
            </a:avLst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r>
              <a:rPr kumimoji="0" lang="zh-TW" altLang="en-US" b="1" dirty="0">
                <a:latin typeface="標楷體" pitchFamily="65" charset="-120"/>
                <a:ea typeface="標楷體" pitchFamily="65" charset="-120"/>
              </a:rPr>
              <a:t>* 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使用寿命：</a:t>
            </a:r>
            <a:r>
              <a:rPr kumimoji="0" lang="en-US" altLang="zh-TW" dirty="0">
                <a:latin typeface="標楷體" pitchFamily="65" charset="-120"/>
                <a:ea typeface="標楷體" pitchFamily="65" charset="-120"/>
              </a:rPr>
              <a:t>50000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小时。</a:t>
            </a:r>
          </a:p>
          <a:p>
            <a:r>
              <a:rPr kumimoji="0" lang="zh-TW" altLang="en-US" b="1" dirty="0">
                <a:latin typeface="標楷體" pitchFamily="65" charset="-120"/>
                <a:ea typeface="標楷體" pitchFamily="65" charset="-120"/>
              </a:rPr>
              <a:t>* 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产品保固</a:t>
            </a:r>
            <a:r>
              <a:rPr kumimoji="0" lang="en-US" altLang="zh-TW" dirty="0"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年，保修</a:t>
            </a:r>
            <a:r>
              <a:rPr kumimoji="0" lang="en-US" altLang="zh-TW" dirty="0"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年。</a:t>
            </a:r>
            <a:endParaRPr kumimoji="0"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kumimoji="0" lang="en-US" altLang="zh-TW" b="1" dirty="0">
                <a:latin typeface="標楷體" pitchFamily="65" charset="-120"/>
                <a:ea typeface="標楷體" pitchFamily="65" charset="-120"/>
              </a:rPr>
              <a:t>*</a:t>
            </a:r>
            <a:r>
              <a:rPr kumimoji="0" lang="zh-TW" altLang="en-US" b="1" dirty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低蓝光</a:t>
            </a:r>
            <a:r>
              <a:rPr kumimoji="0" lang="en-US" altLang="zh-TW" dirty="0">
                <a:latin typeface="標楷體" pitchFamily="65" charset="-120"/>
                <a:ea typeface="標楷體" pitchFamily="65" charset="-120"/>
              </a:rPr>
              <a:t>(SGS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检测</a:t>
            </a:r>
            <a:r>
              <a:rPr kumimoji="0" lang="en-US" altLang="zh-TW" dirty="0">
                <a:latin typeface="標楷體" pitchFamily="65" charset="-120"/>
                <a:ea typeface="標楷體" pitchFamily="65" charset="-120"/>
              </a:rPr>
              <a:t>)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 。</a:t>
            </a:r>
            <a:endParaRPr kumimoji="0" lang="en-US" altLang="zh-TW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3817" name="AutoShape 29"/>
          <p:cNvSpPr>
            <a:spLocks noChangeArrowheads="1"/>
          </p:cNvSpPr>
          <p:nvPr/>
        </p:nvSpPr>
        <p:spPr bwMode="auto">
          <a:xfrm>
            <a:off x="403647" y="577543"/>
            <a:ext cx="2339553" cy="3608387"/>
          </a:xfrm>
          <a:prstGeom prst="wedgeRoundRectCallout">
            <a:avLst>
              <a:gd name="adj1" fmla="val 48682"/>
              <a:gd name="adj2" fmla="val 9772"/>
              <a:gd name="adj3" fmla="val 16667"/>
            </a:avLst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 smtClean="0">
                <a:latin typeface="標楷體" pitchFamily="65" charset="-120"/>
                <a:ea typeface="標楷體" pitchFamily="65" charset="-120"/>
              </a:rPr>
              <a:t>* 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省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电：在相同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条</a:t>
            </a:r>
            <a:endParaRPr kumimoji="0"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 件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下与</a:t>
            </a:r>
            <a:r>
              <a:rPr kumimoji="0" lang="en-US" altLang="zh-TW" dirty="0">
                <a:latin typeface="標楷體" pitchFamily="65" charset="-120"/>
                <a:ea typeface="標楷體" pitchFamily="65" charset="-120"/>
              </a:rPr>
              <a:t>T5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灯比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较 </a:t>
            </a:r>
            <a:endParaRPr kumimoji="0"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 可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省</a:t>
            </a:r>
            <a:r>
              <a:rPr kumimoji="0" lang="en-US" altLang="zh-TW" dirty="0">
                <a:latin typeface="標楷體" pitchFamily="65" charset="-120"/>
                <a:ea typeface="標楷體" pitchFamily="65" charset="-120"/>
              </a:rPr>
              <a:t>60-70%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电费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kumimoji="0"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 与</a:t>
            </a:r>
            <a:r>
              <a:rPr kumimoji="0" lang="en-US" altLang="zh-TW" dirty="0">
                <a:latin typeface="標楷體" pitchFamily="65" charset="-120"/>
                <a:ea typeface="標楷體" pitchFamily="65" charset="-120"/>
              </a:rPr>
              <a:t>LED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平板灯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比 </a:t>
            </a:r>
            <a:endParaRPr kumimoji="0"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 可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省</a:t>
            </a:r>
            <a:r>
              <a:rPr kumimoji="0" lang="en-US" altLang="zh-TW" dirty="0">
                <a:latin typeface="標楷體" pitchFamily="65" charset="-120"/>
                <a:ea typeface="標楷體" pitchFamily="65" charset="-120"/>
              </a:rPr>
              <a:t>20-25%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电费。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 smtClean="0">
                <a:latin typeface="標楷體" pitchFamily="65" charset="-120"/>
                <a:ea typeface="標楷體" pitchFamily="65" charset="-120"/>
              </a:rPr>
              <a:t>* 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龙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骨灯工作温度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：</a:t>
            </a:r>
            <a:endParaRPr kumimoji="0"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kumimoji="0" lang="en-US" altLang="zh-TW" dirty="0" smtClean="0">
                <a:latin typeface="標楷體" pitchFamily="65" charset="-120"/>
                <a:ea typeface="標楷體" pitchFamily="65" charset="-120"/>
              </a:rPr>
              <a:t>38-45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度，比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其</a:t>
            </a:r>
            <a:endParaRPr kumimoji="0"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 他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灯具减少热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负</a:t>
            </a:r>
            <a:endParaRPr kumimoji="0"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 荷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，减少冷气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用</a:t>
            </a:r>
            <a:endParaRPr kumimoji="0"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 电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量。</a:t>
            </a:r>
            <a:endParaRPr kumimoji="0" lang="en-US" altLang="zh-TW" dirty="0"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 smtClean="0">
                <a:latin typeface="標楷體" pitchFamily="65" charset="-120"/>
                <a:ea typeface="標楷體" pitchFamily="65" charset="-120"/>
              </a:rPr>
              <a:t>* 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骨架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即是灯，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节</a:t>
            </a:r>
            <a:endParaRPr kumimoji="0"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  省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轻钢架成本。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464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19465" name="Picture 8" descr="屠龍刀logo-橢圓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238" y="828675"/>
            <a:ext cx="6319837" cy="537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圖片 2"/>
          <p:cNvPicPr>
            <a:picLocks noChangeAspect="1"/>
          </p:cNvPicPr>
          <p:nvPr/>
        </p:nvPicPr>
        <p:blipFill>
          <a:blip r:embed="rId3"/>
          <a:srcRect t="24544" b="23152"/>
          <a:stretch>
            <a:fillRect/>
          </a:stretch>
        </p:blipFill>
        <p:spPr bwMode="auto">
          <a:xfrm>
            <a:off x="7077075" y="3265488"/>
            <a:ext cx="1754188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13"/>
          <p:cNvSpPr>
            <a:spLocks noChangeArrowheads="1"/>
          </p:cNvSpPr>
          <p:nvPr/>
        </p:nvSpPr>
        <p:spPr bwMode="auto">
          <a:xfrm>
            <a:off x="601663" y="180975"/>
            <a:ext cx="89233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/>
            <a:r>
              <a:rPr kumimoji="0" lang="zh-TW" altLang="en-US" sz="32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单支灯具照度比较表</a:t>
            </a:r>
            <a:r>
              <a:rPr kumimoji="0" lang="en-US" altLang="zh-TW" sz="32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:</a:t>
            </a:r>
            <a:endParaRPr kumimoji="0" lang="zh-TW" altLang="en-US" sz="3200" dirty="0">
              <a:solidFill>
                <a:srgbClr val="C00000"/>
              </a:solidFill>
              <a:latin typeface="標楷體" pitchFamily="65" charset="-120"/>
              <a:ea typeface="標楷體" pitchFamily="65" charset="-120"/>
              <a:cs typeface="超研澤中圓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29B896-9AAE-447F-BD54-5CD80C239F88}" type="slidenum">
              <a:rPr lang="zh-TW" altLang="en-US" smtClean="0"/>
              <a:pPr>
                <a:defRPr/>
              </a:pPr>
              <a:t>20</a:t>
            </a:fld>
            <a:endParaRPr lang="zh-TW" altLang="en-US" dirty="0"/>
          </a:p>
        </p:txBody>
      </p:sp>
      <p:sp>
        <p:nvSpPr>
          <p:cNvPr id="38917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38918" name="Picture 8" descr="屠龍刀logo-橢圓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Rectangle 37"/>
          <p:cNvSpPr>
            <a:spLocks/>
          </p:cNvSpPr>
          <p:nvPr/>
        </p:nvSpPr>
        <p:spPr bwMode="auto">
          <a:xfrm>
            <a:off x="1295400" y="6202363"/>
            <a:ext cx="41163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kumimoji="0" lang="zh-CN" altLang="en-US">
                <a:latin typeface="標楷體" pitchFamily="65" charset="-120"/>
                <a:ea typeface="標楷體" pitchFamily="65" charset="-120"/>
              </a:rPr>
              <a:t>本数据为本公司自行测试，谨供参考。</a:t>
            </a:r>
            <a:endParaRPr kumimoji="0" lang="zh-TW" altLang="en-US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8920" name="圖片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7075" y="1641475"/>
            <a:ext cx="1754188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06" descr="20141209_122807_5cm"/>
          <p:cNvPicPr>
            <a:picLocks noChangeAspect="1" noChangeArrowheads="1"/>
          </p:cNvPicPr>
          <p:nvPr/>
        </p:nvPicPr>
        <p:blipFill>
          <a:blip r:embed="rId6"/>
          <a:srcRect t="35997" b="30833"/>
          <a:stretch>
            <a:fillRect/>
          </a:stretch>
        </p:blipFill>
        <p:spPr bwMode="auto">
          <a:xfrm>
            <a:off x="7077075" y="2528888"/>
            <a:ext cx="1754188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3613" y="2123512"/>
            <a:ext cx="717307" cy="252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919" name="Group 55"/>
          <p:cNvGraphicFramePr>
            <a:graphicFrameLocks noGrp="1"/>
          </p:cNvGraphicFramePr>
          <p:nvPr/>
        </p:nvGraphicFramePr>
        <p:xfrm>
          <a:off x="581025" y="1995488"/>
          <a:ext cx="8882063" cy="3949524"/>
        </p:xfrm>
        <a:graphic>
          <a:graphicData uri="http://schemas.openxmlformats.org/drawingml/2006/table">
            <a:tbl>
              <a:tblPr/>
              <a:tblGrid>
                <a:gridCol w="3138488"/>
                <a:gridCol w="2241550"/>
                <a:gridCol w="1771650"/>
                <a:gridCol w="1730375"/>
              </a:tblGrid>
              <a:tr h="5508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形式</a:t>
                      </a:r>
                    </a:p>
                  </a:txBody>
                  <a:tcPr marL="100177" marR="100177" marT="50089" marB="500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龙骨灯</a:t>
                      </a:r>
                      <a:endParaRPr kumimoji="0" lang="en-US" altLang="zh-TW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00177" marR="100177" marT="50089" marB="500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LED</a:t>
                      </a: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平板灯</a:t>
                      </a:r>
                    </a:p>
                  </a:txBody>
                  <a:tcPr marL="100177" marR="100177" marT="50089" marB="500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T5 </a:t>
                      </a: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格栅灯</a:t>
                      </a:r>
                    </a:p>
                  </a:txBody>
                  <a:tcPr marL="100177" marR="100177" marT="50089" marB="500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69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光源寿命</a:t>
                      </a:r>
                    </a:p>
                  </a:txBody>
                  <a:tcPr marL="100177" marR="100177" marT="50089" marB="500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50000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小时</a:t>
                      </a:r>
                    </a:p>
                  </a:txBody>
                  <a:tcPr marL="100177" marR="100177" marT="50089" marB="500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40000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小时</a:t>
                      </a:r>
                    </a:p>
                  </a:txBody>
                  <a:tcPr marL="100177" marR="100177" marT="50089" marB="500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8000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小时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00177" marR="100177" marT="50089" marB="500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4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骨架抗震性</a:t>
                      </a:r>
                    </a:p>
                  </a:txBody>
                  <a:tcPr marL="100177" marR="100177" marT="50089" marB="500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SGS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检测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抗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7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级地震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00177" marR="100177" marT="50089" marB="500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没有测试。无数据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00177" marR="100177" marT="50089" marB="500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没有测试。无数据</a:t>
                      </a:r>
                      <a:endParaRPr kumimoji="0" lang="en-US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00177" marR="100177" marT="50089" marB="500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8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安装灵活度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以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0-10</a:t>
                      </a: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越多越灵活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 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00177" marR="100177" marT="50089" marB="500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</a:t>
                      </a:r>
                    </a:p>
                  </a:txBody>
                  <a:tcPr marL="100177" marR="100177" marT="50089" marB="500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marL="100177" marR="100177" marT="50089" marB="500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marL="100177" marR="100177" marT="50089" marB="500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51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每单位的光效能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以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0-10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越多光效能越高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 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00177" marR="100177" marT="50089" marB="500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</a:t>
                      </a:r>
                    </a:p>
                  </a:txBody>
                  <a:tcPr marL="100177" marR="100177" marT="50089" marB="500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</a:p>
                  </a:txBody>
                  <a:tcPr marL="100177" marR="100177" marT="50089" marB="500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</a:p>
                  </a:txBody>
                  <a:tcPr marL="100177" marR="100177" marT="50089" marB="500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93" name="Picture 67" descr="20141104_144701"/>
          <p:cNvPicPr>
            <a:picLocks noChangeAspect="1" noChangeArrowheads="1"/>
          </p:cNvPicPr>
          <p:nvPr/>
        </p:nvPicPr>
        <p:blipFill>
          <a:blip r:embed="rId2"/>
          <a:srcRect l="10378" t="20709" b="13078"/>
          <a:stretch>
            <a:fillRect/>
          </a:stretch>
        </p:blipFill>
        <p:spPr bwMode="auto">
          <a:xfrm>
            <a:off x="3740150" y="671513"/>
            <a:ext cx="219233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4" name="圖片 7" descr="simple_img_5.jpg"/>
          <p:cNvPicPr>
            <a:picLocks noChangeAspect="1"/>
          </p:cNvPicPr>
          <p:nvPr/>
        </p:nvPicPr>
        <p:blipFill>
          <a:blip r:embed="rId3"/>
          <a:srcRect l="9085" r="6360" b="3149"/>
          <a:stretch>
            <a:fillRect/>
          </a:stretch>
        </p:blipFill>
        <p:spPr bwMode="auto">
          <a:xfrm>
            <a:off x="5951538" y="647700"/>
            <a:ext cx="1798637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5" name="圖片 16" descr="BI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86675" y="681038"/>
            <a:ext cx="17287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6" name="Rectangle 54"/>
          <p:cNvSpPr>
            <a:spLocks noChangeArrowheads="1"/>
          </p:cNvSpPr>
          <p:nvPr/>
        </p:nvSpPr>
        <p:spPr bwMode="auto">
          <a:xfrm>
            <a:off x="552450" y="6064250"/>
            <a:ext cx="4070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zh-TW" altLang="en-US">
                <a:latin typeface="標楷體" pitchFamily="65" charset="-120"/>
                <a:ea typeface="標楷體" pitchFamily="65" charset="-120"/>
              </a:rPr>
              <a:t>本数据为本公司自行测试，谨供参考。</a:t>
            </a: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4706" y="1624998"/>
            <a:ext cx="939126" cy="330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98" name="Rectangle 13"/>
          <p:cNvSpPr>
            <a:spLocks noChangeArrowheads="1"/>
          </p:cNvSpPr>
          <p:nvPr/>
        </p:nvSpPr>
        <p:spPr bwMode="auto">
          <a:xfrm>
            <a:off x="428625" y="638175"/>
            <a:ext cx="89217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kumimoji="0" lang="zh-TW" altLang="en-US" sz="32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各类灯具比较表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1A45CD-D54F-410F-B629-065073102219}" type="slidenum">
              <a:rPr lang="zh-TW" altLang="en-US"/>
              <a:pPr>
                <a:defRPr/>
              </a:pPr>
              <a:t>21</a:t>
            </a:fld>
            <a:endParaRPr lang="zh-TW" altLang="en-US" dirty="0"/>
          </a:p>
        </p:txBody>
      </p:sp>
      <p:sp>
        <p:nvSpPr>
          <p:cNvPr id="41000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41001" name="Picture 8" descr="屠龍刀logo-橢圓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七角星形 19"/>
          <p:cNvSpPr/>
          <p:nvPr/>
        </p:nvSpPr>
        <p:spPr>
          <a:xfrm>
            <a:off x="5238750" y="5278438"/>
            <a:ext cx="576263" cy="531812"/>
          </a:xfrm>
          <a:prstGeom prst="star7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200" b="1" dirty="0">
                <a:solidFill>
                  <a:schemeClr val="bg1"/>
                </a:solidFill>
                <a:ea typeface="超研澤中圓" pitchFamily="49" charset="-120"/>
              </a:rPr>
              <a:t>胜</a:t>
            </a:r>
          </a:p>
        </p:txBody>
      </p:sp>
      <p:sp>
        <p:nvSpPr>
          <p:cNvPr id="21" name="七角星形 20"/>
          <p:cNvSpPr/>
          <p:nvPr/>
        </p:nvSpPr>
        <p:spPr>
          <a:xfrm>
            <a:off x="5238750" y="2655888"/>
            <a:ext cx="576263" cy="531812"/>
          </a:xfrm>
          <a:prstGeom prst="star7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200" b="1" dirty="0">
                <a:solidFill>
                  <a:schemeClr val="bg1"/>
                </a:solidFill>
                <a:ea typeface="超研澤中圓" pitchFamily="49" charset="-120"/>
              </a:rPr>
              <a:t>胜</a:t>
            </a:r>
          </a:p>
        </p:txBody>
      </p:sp>
      <p:sp>
        <p:nvSpPr>
          <p:cNvPr id="22" name="七角星形 21"/>
          <p:cNvSpPr/>
          <p:nvPr/>
        </p:nvSpPr>
        <p:spPr>
          <a:xfrm>
            <a:off x="5268913" y="4394200"/>
            <a:ext cx="576262" cy="576263"/>
          </a:xfrm>
          <a:prstGeom prst="star7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/>
                </a:solidFill>
                <a:ea typeface="超研澤中特圓" pitchFamily="49" charset="-120"/>
              </a:rPr>
              <a:t>胜</a:t>
            </a:r>
          </a:p>
        </p:txBody>
      </p:sp>
      <p:sp>
        <p:nvSpPr>
          <p:cNvPr id="24" name="七角星形 14"/>
          <p:cNvSpPr/>
          <p:nvPr/>
        </p:nvSpPr>
        <p:spPr>
          <a:xfrm>
            <a:off x="5268913" y="3554413"/>
            <a:ext cx="576262" cy="531812"/>
          </a:xfrm>
          <a:prstGeom prst="star7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200" b="1" dirty="0">
                <a:solidFill>
                  <a:schemeClr val="bg1"/>
                </a:solidFill>
                <a:ea typeface="超研澤中圓" pitchFamily="49" charset="-120"/>
              </a:rPr>
              <a:t>胜</a:t>
            </a:r>
          </a:p>
        </p:txBody>
      </p:sp>
    </p:spTree>
  </p:cSld>
  <p:clrMapOvr>
    <a:masterClrMapping/>
  </p:clrMapOvr>
  <p:transition spd="slow" advClick="0" advTm="15000">
    <p:randomBa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3"/>
          <p:cNvSpPr>
            <a:spLocks noChangeArrowheads="1"/>
          </p:cNvSpPr>
          <p:nvPr/>
        </p:nvSpPr>
        <p:spPr bwMode="auto">
          <a:xfrm>
            <a:off x="601663" y="384175"/>
            <a:ext cx="89233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kumimoji="0" lang="zh-TW" altLang="en-US" sz="32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各平面面积使用龙骨灯每月电费表</a:t>
            </a:r>
            <a:r>
              <a:rPr kumimoji="0" lang="en-US" altLang="zh-TW" sz="32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:</a:t>
            </a:r>
            <a:endParaRPr kumimoji="0" lang="zh-TW" altLang="en-US" sz="3200" dirty="0">
              <a:solidFill>
                <a:srgbClr val="C00000"/>
              </a:solidFill>
              <a:latin typeface="標楷體" pitchFamily="65" charset="-120"/>
              <a:ea typeface="標楷體" pitchFamily="65" charset="-120"/>
              <a:cs typeface="超研澤中圓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6321425" y="1196975"/>
            <a:ext cx="71438" cy="71438"/>
          </a:xfrm>
          <a:prstGeom prst="ellipse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500" dirty="0"/>
              <a:t>R</a:t>
            </a:r>
            <a:endParaRPr kumimoji="0" lang="zh-TW" altLang="en-US" sz="5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F72C4C-599B-45AF-91FF-DC1F46CFFA69}" type="slidenum">
              <a:rPr lang="zh-TW" altLang="en-US"/>
              <a:pPr>
                <a:defRPr/>
              </a:pPr>
              <a:t>22</a:t>
            </a:fld>
            <a:endParaRPr lang="zh-TW" altLang="en-US" dirty="0"/>
          </a:p>
        </p:txBody>
      </p:sp>
      <p:sp>
        <p:nvSpPr>
          <p:cNvPr id="43012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43013" name="Picture 8" descr="屠龍刀logo-橢圓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Rectangle 141"/>
          <p:cNvSpPr>
            <a:spLocks noChangeArrowheads="1"/>
          </p:cNvSpPr>
          <p:nvPr/>
        </p:nvSpPr>
        <p:spPr bwMode="auto">
          <a:xfrm>
            <a:off x="796924" y="5191075"/>
            <a:ext cx="85328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安装条件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：輕鋼龍骨至地板高</a:t>
            </a:r>
            <a:r>
              <a:rPr kumimoji="0"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米，照度</a:t>
            </a:r>
            <a:r>
              <a:rPr kumimoji="0" lang="en-US" altLang="zh-TW" dirty="0" smtClean="0">
                <a:latin typeface="標楷體" pitchFamily="65" charset="-120"/>
                <a:ea typeface="標楷體" pitchFamily="65" charset="-120"/>
              </a:rPr>
              <a:t>200-300LUX</a:t>
            </a:r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kumimoji="0"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kumimoji="0" lang="zh-TW" altLang="en-US" dirty="0" smtClean="0">
                <a:latin typeface="標楷體" pitchFamily="65" charset="-120"/>
                <a:ea typeface="標楷體" pitchFamily="65" charset="-120"/>
              </a:rPr>
              <a:t>所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使用的瓦数</a:t>
            </a:r>
            <a:r>
              <a:rPr kumimoji="0" lang="zh-TW" altLang="zh-TW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电费依实际用电环境</a:t>
            </a:r>
            <a:r>
              <a:rPr kumimoji="0" lang="en-US" altLang="zh-TW" u="sng" dirty="0">
                <a:latin typeface="標楷體" pitchFamily="65" charset="-120"/>
                <a:ea typeface="標楷體" pitchFamily="65" charset="-120"/>
              </a:rPr>
              <a:t>+</a:t>
            </a:r>
            <a:r>
              <a:rPr kumimoji="0" lang="en-US" altLang="zh-TW" dirty="0">
                <a:latin typeface="標楷體" pitchFamily="65" charset="-120"/>
                <a:ea typeface="標楷體" pitchFamily="65" charset="-120"/>
              </a:rPr>
              <a:t>10%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本数据为本公司自行测试，谨供参考。</a:t>
            </a:r>
            <a:endParaRPr kumimoji="0" lang="en-US" altLang="zh-TW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15" name="Group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899244"/>
              </p:ext>
            </p:extLst>
          </p:nvPr>
        </p:nvGraphicFramePr>
        <p:xfrm>
          <a:off x="752475" y="1173654"/>
          <a:ext cx="7923213" cy="3859613"/>
        </p:xfrm>
        <a:graphic>
          <a:graphicData uri="http://schemas.openxmlformats.org/drawingml/2006/table">
            <a:tbl>
              <a:tblPr/>
              <a:tblGrid>
                <a:gridCol w="3562350"/>
                <a:gridCol w="2322435"/>
                <a:gridCol w="2038428"/>
              </a:tblGrid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单一平面面积</a:t>
                      </a:r>
                    </a:p>
                  </a:txBody>
                  <a:tcPr marL="106993" marR="106993" marT="53496" marB="534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100</a:t>
                      </a:r>
                      <a:r>
                        <a:rPr kumimoji="1" lang="zh-TW" alt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平方米</a:t>
                      </a:r>
                    </a:p>
                  </a:txBody>
                  <a:tcPr marL="106993" marR="106993" marT="53496" marB="534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1000</a:t>
                      </a:r>
                      <a:r>
                        <a:rPr kumimoji="1" lang="zh-TW" alt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平方米</a:t>
                      </a:r>
                    </a:p>
                  </a:txBody>
                  <a:tcPr marL="106993" marR="106993" marT="53496" marB="534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9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安装支数</a:t>
                      </a:r>
                      <a:r>
                        <a:rPr kumimoji="1" lang="en-US" altLang="zh-TW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1" lang="zh-TW" alt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一支</a:t>
                      </a:r>
                      <a:r>
                        <a:rPr kumimoji="1" lang="en-US" altLang="zh-TW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10W)</a:t>
                      </a:r>
                    </a:p>
                  </a:txBody>
                  <a:tcPr marL="106993" marR="106993" marT="53496" marB="534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40</a:t>
                      </a:r>
                      <a:r>
                        <a:rPr kumimoji="1" lang="zh-TW" alt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支</a:t>
                      </a:r>
                    </a:p>
                  </a:txBody>
                  <a:tcPr marL="106993" marR="106993" marT="53496" marB="534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392</a:t>
                      </a:r>
                      <a:r>
                        <a:rPr kumimoji="1" lang="zh-TW" alt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支</a:t>
                      </a:r>
                    </a:p>
                  </a:txBody>
                  <a:tcPr marL="106993" marR="106993" marT="53496" marB="534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17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每平方米瓦数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照明功率密度</a:t>
                      </a:r>
                      <a:r>
                        <a:rPr kumimoji="0" lang="en-US" altLang="zh-TW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W/m2)</a:t>
                      </a:r>
                      <a:endParaRPr kumimoji="1" lang="zh-TW" alt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1" lang="zh-TW" alt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符合大陆绿色建筑标准</a:t>
                      </a:r>
                      <a:r>
                        <a:rPr kumimoji="1" lang="en-US" altLang="zh-TW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1" lang="zh-TW" alt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06993" marR="106993" marT="53496" marB="534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4W</a:t>
                      </a:r>
                    </a:p>
                  </a:txBody>
                  <a:tcPr marL="106993" marR="106993" marT="53496" marB="534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3.92W</a:t>
                      </a:r>
                    </a:p>
                  </a:txBody>
                  <a:tcPr marL="106993" marR="106993" marT="53496" marB="534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02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总瓦数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1" lang="zh-TW" alt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以每日</a:t>
                      </a:r>
                      <a:r>
                        <a:rPr kumimoji="1" lang="en-US" altLang="zh-TW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</a:t>
                      </a:r>
                      <a:r>
                        <a:rPr kumimoji="1" lang="zh-TW" alt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小时共</a:t>
                      </a:r>
                      <a:r>
                        <a:rPr kumimoji="1" lang="en-US" altLang="zh-TW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30</a:t>
                      </a:r>
                      <a:r>
                        <a:rPr kumimoji="1" lang="zh-TW" alt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天计</a:t>
                      </a:r>
                      <a:r>
                        <a:rPr kumimoji="1" lang="en-US" altLang="zh-TW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106993" marR="106993" marT="53496" marB="534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120000</a:t>
                      </a:r>
                    </a:p>
                  </a:txBody>
                  <a:tcPr marL="106993" marR="106993" marT="53496" marB="534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1176000</a:t>
                      </a:r>
                    </a:p>
                  </a:txBody>
                  <a:tcPr marL="106993" marR="106993" marT="53496" marB="534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82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电费</a:t>
                      </a:r>
                      <a:r>
                        <a:rPr kumimoji="1" lang="en-US" altLang="zh-TW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RMB/</a:t>
                      </a:r>
                      <a:r>
                        <a:rPr kumimoji="1" lang="zh-TW" alt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1" lang="zh-TW" alt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每度电以</a:t>
                      </a:r>
                      <a:r>
                        <a:rPr kumimoji="1" lang="en-US" altLang="zh-TW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$1.1</a:t>
                      </a:r>
                      <a:r>
                        <a:rPr kumimoji="1" lang="zh-TW" alt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计）</a:t>
                      </a:r>
                    </a:p>
                  </a:txBody>
                  <a:tcPr marL="106993" marR="106993" marT="53496" marB="534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132</a:t>
                      </a:r>
                    </a:p>
                  </a:txBody>
                  <a:tcPr marL="106993" marR="106993" marT="53496" marB="534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1294</a:t>
                      </a:r>
                    </a:p>
                  </a:txBody>
                  <a:tcPr marL="106993" marR="106993" marT="53496" marB="534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 advTm="10000">
    <p:randomBa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129832"/>
            <a:ext cx="4039034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5058" name="Rectangle 13"/>
          <p:cNvSpPr>
            <a:spLocks noChangeArrowheads="1"/>
          </p:cNvSpPr>
          <p:nvPr/>
        </p:nvSpPr>
        <p:spPr bwMode="auto">
          <a:xfrm>
            <a:off x="601663" y="180975"/>
            <a:ext cx="89233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专利证</a:t>
            </a:r>
            <a:r>
              <a:rPr kumimoji="0" lang="zh-TW" altLang="en-US" sz="32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书</a:t>
            </a:r>
            <a:endParaRPr kumimoji="0" lang="zh-CN" altLang="en-US" sz="32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639888" y="115888"/>
            <a:ext cx="144462" cy="144462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/>
              <a:t>R</a:t>
            </a:r>
            <a:endParaRPr kumimoji="0" lang="zh-TW" altLang="en-US" sz="1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BD132A-0C35-4731-8565-B0E9FE66A944}" type="slidenum">
              <a:rPr lang="zh-TW" altLang="en-US"/>
              <a:pPr>
                <a:defRPr/>
              </a:pPr>
              <a:t>23</a:t>
            </a:fld>
            <a:endParaRPr lang="zh-TW" altLang="en-US" dirty="0"/>
          </a:p>
        </p:txBody>
      </p:sp>
      <p:sp>
        <p:nvSpPr>
          <p:cNvPr id="45061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45062" name="Picture 8" descr="屠龍刀logo-橢圓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1639888" y="1542249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CN" altLang="en-US" sz="2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美国</a:t>
            </a:r>
            <a:r>
              <a:rPr kumimoji="0" lang="zh-TW" altLang="en-US" sz="2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发明</a:t>
            </a:r>
            <a:r>
              <a:rPr kumimoji="0" lang="zh-CN" altLang="en-US" sz="2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专</a:t>
            </a:r>
            <a:r>
              <a:rPr kumimoji="0" lang="zh-CN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利</a:t>
            </a:r>
            <a:endParaRPr kumimoji="0" lang="zh-CN" altLang="en-US" sz="24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" name="圖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9120" y="2091733"/>
            <a:ext cx="1978206" cy="327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矩形 3"/>
          <p:cNvSpPr/>
          <p:nvPr/>
        </p:nvSpPr>
        <p:spPr>
          <a:xfrm>
            <a:off x="5063331" y="1542249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2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大</a:t>
            </a:r>
            <a:r>
              <a:rPr kumimoji="0" lang="zh-TW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陆发明</a:t>
            </a:r>
            <a:r>
              <a:rPr kumimoji="0" lang="zh-CN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专利</a:t>
            </a:r>
            <a:endParaRPr kumimoji="0" lang="zh-CN" altLang="en-US" sz="24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279745" y="1542849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台湾發明</a:t>
            </a:r>
            <a:r>
              <a:rPr kumimoji="0" lang="zh-CN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专利</a:t>
            </a:r>
            <a:endParaRPr kumimoji="0" lang="zh-CN" altLang="en-US" sz="24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0" name="Picture 2" descr="F:\草稿夾\PCIG\3商標專利權、logo\專利證書\TLD-大陸發明專利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26" y="2127105"/>
            <a:ext cx="2292833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 advClick="0" advTm="10000">
    <p:randomBa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3"/>
          <p:cNvSpPr>
            <a:spLocks noChangeArrowheads="1"/>
          </p:cNvSpPr>
          <p:nvPr/>
        </p:nvSpPr>
        <p:spPr bwMode="auto">
          <a:xfrm>
            <a:off x="601663" y="180975"/>
            <a:ext cx="89233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专利证</a:t>
            </a:r>
            <a:r>
              <a:rPr kumimoji="0" lang="zh-TW" altLang="en-US" sz="32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书</a:t>
            </a:r>
            <a:endParaRPr kumimoji="0" lang="zh-CN" altLang="en-US" sz="32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639888" y="115888"/>
            <a:ext cx="144462" cy="144462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/>
              <a:t>R</a:t>
            </a:r>
            <a:endParaRPr kumimoji="0" lang="zh-TW" altLang="en-US" sz="1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BD132A-0C35-4731-8565-B0E9FE66A944}" type="slidenum">
              <a:rPr lang="zh-TW" altLang="en-US"/>
              <a:pPr>
                <a:defRPr/>
              </a:pPr>
              <a:t>24</a:t>
            </a:fld>
            <a:endParaRPr lang="zh-TW" altLang="en-US" dirty="0"/>
          </a:p>
        </p:txBody>
      </p:sp>
      <p:sp>
        <p:nvSpPr>
          <p:cNvPr id="45061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45062" name="Picture 8" descr="屠龍刀logo-橢圓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1154113" y="1551774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欧洲外观</a:t>
            </a:r>
            <a:r>
              <a:rPr kumimoji="0" lang="zh-CN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专利</a:t>
            </a:r>
            <a:endParaRPr kumimoji="0" lang="zh-CN" altLang="en-US" sz="24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968081" y="1551774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大陆外观专利</a:t>
            </a:r>
            <a:endParaRPr kumimoji="0" lang="zh-CN" altLang="en-US" sz="24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365470" y="1542849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台湾外观专</a:t>
            </a:r>
            <a:r>
              <a:rPr kumimoji="0" lang="zh-CN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利</a:t>
            </a:r>
            <a:endParaRPr kumimoji="0" lang="zh-CN" altLang="en-US" sz="24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 descr="F:\草稿夾\PCIG\3商標專利權、logo\TLD-設計專利-歐洲\TLD-設計證書-歐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6062" y="1763228"/>
            <a:ext cx="3206654" cy="417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F:\桌面\TLD-CN燈罩外觀專利p1-p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604" r="9002" b="5647"/>
          <a:stretch/>
        </p:blipFill>
        <p:spPr bwMode="auto">
          <a:xfrm>
            <a:off x="4848225" y="2186034"/>
            <a:ext cx="2234626" cy="327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F:\草稿夾\PCIG\3商標專利權、logo\專利證書\TW設計專利-燈具之部分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"/>
          <a:stretch/>
        </p:blipFill>
        <p:spPr bwMode="auto">
          <a:xfrm>
            <a:off x="7345794" y="2143123"/>
            <a:ext cx="2035927" cy="327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60947996"/>
      </p:ext>
    </p:extLst>
  </p:cSld>
  <p:clrMapOvr>
    <a:masterClrMapping/>
  </p:clrMapOvr>
  <p:transition spd="slow" advClick="0" advTm="10000">
    <p:randomBa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3"/>
          <p:cNvSpPr>
            <a:spLocks noChangeArrowheads="1"/>
          </p:cNvSpPr>
          <p:nvPr/>
        </p:nvSpPr>
        <p:spPr bwMode="auto">
          <a:xfrm>
            <a:off x="601663" y="180975"/>
            <a:ext cx="89233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商标</a:t>
            </a:r>
            <a:r>
              <a:rPr kumimoji="0" lang="zh-TW" altLang="en-US" sz="3200" dirty="0">
                <a:solidFill>
                  <a:srgbClr val="C00000"/>
                </a:solidFill>
                <a:ea typeface="標楷體" pitchFamily="65" charset="-120"/>
              </a:rPr>
              <a:t>证</a:t>
            </a:r>
            <a:r>
              <a:rPr kumimoji="0" lang="zh-TW" altLang="en-US" sz="3200" dirty="0" smtClean="0">
                <a:solidFill>
                  <a:srgbClr val="C00000"/>
                </a:solidFill>
                <a:ea typeface="標楷體" pitchFamily="65" charset="-120"/>
              </a:rPr>
              <a:t>书</a:t>
            </a:r>
            <a:endParaRPr kumimoji="0" lang="zh-CN" altLang="en-US" sz="28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56A80C-5063-4F55-9A11-2F2E72B188AF}" type="slidenum">
              <a:rPr lang="zh-TW" altLang="en-US"/>
              <a:pPr>
                <a:defRPr/>
              </a:pPr>
              <a:t>25</a:t>
            </a:fld>
            <a:endParaRPr lang="zh-TW" altLang="en-US" dirty="0"/>
          </a:p>
        </p:txBody>
      </p:sp>
      <p:sp>
        <p:nvSpPr>
          <p:cNvPr id="47107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47108" name="Picture 8" descr="屠龍刀logo-橢圓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圖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535" y="2171208"/>
            <a:ext cx="2125453" cy="316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110" name="圖片 5"/>
          <p:cNvPicPr>
            <a:picLocks noChangeAspect="1"/>
          </p:cNvPicPr>
          <p:nvPr/>
        </p:nvPicPr>
        <p:blipFill rotWithShape="1">
          <a:blip r:embed="rId4"/>
          <a:srcRect r="4500"/>
          <a:stretch/>
        </p:blipFill>
        <p:spPr bwMode="auto">
          <a:xfrm>
            <a:off x="2714556" y="2171699"/>
            <a:ext cx="2076519" cy="316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矩形 2"/>
          <p:cNvSpPr/>
          <p:nvPr/>
        </p:nvSpPr>
        <p:spPr>
          <a:xfrm>
            <a:off x="1344841" y="982878"/>
            <a:ext cx="23391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0" lang="zh-TW" altLang="en-US" sz="2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屠龍刀</a:t>
            </a:r>
            <a:endParaRPr kumimoji="0" lang="en-US" altLang="zh-TW" sz="2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kumimoji="0" lang="zh-TW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大</a:t>
            </a:r>
            <a:r>
              <a:rPr kumimoji="0" lang="zh-TW" altLang="en-US" sz="2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陆、台湾</a:t>
            </a:r>
            <a:r>
              <a:rPr kumimoji="0" lang="zh-CN" altLang="en-US" sz="2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商</a:t>
            </a:r>
            <a:r>
              <a:rPr kumimoji="0" lang="zh-CN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标</a:t>
            </a:r>
            <a:endParaRPr kumimoji="0" lang="zh-CN" altLang="en-US" sz="24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902" y="2201368"/>
            <a:ext cx="2054311" cy="316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051"/>
          <a:stretch/>
        </p:blipFill>
        <p:spPr>
          <a:xfrm>
            <a:off x="7591324" y="2175228"/>
            <a:ext cx="1914625" cy="316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矩形 3"/>
          <p:cNvSpPr/>
          <p:nvPr/>
        </p:nvSpPr>
        <p:spPr>
          <a:xfrm>
            <a:off x="6329045" y="1000618"/>
            <a:ext cx="23391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0" lang="zh-TW" altLang="en-US" sz="2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龍骨</a:t>
            </a:r>
            <a:endParaRPr kumimoji="0" lang="en-US" altLang="zh-TW" sz="2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kumimoji="0" lang="zh-TW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大</a:t>
            </a:r>
            <a:r>
              <a:rPr kumimoji="0" lang="zh-TW" altLang="en-US" sz="2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陆、台湾</a:t>
            </a:r>
            <a:r>
              <a:rPr kumimoji="0" lang="zh-CN" altLang="en-US" sz="2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商标</a:t>
            </a:r>
          </a:p>
        </p:txBody>
      </p:sp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3"/>
          <p:cNvSpPr>
            <a:spLocks noChangeArrowheads="1"/>
          </p:cNvSpPr>
          <p:nvPr/>
        </p:nvSpPr>
        <p:spPr bwMode="auto">
          <a:xfrm>
            <a:off x="601663" y="180975"/>
            <a:ext cx="89233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商标</a:t>
            </a:r>
            <a:r>
              <a:rPr kumimoji="0" lang="zh-TW" altLang="en-US" sz="3200" dirty="0">
                <a:solidFill>
                  <a:srgbClr val="C00000"/>
                </a:solidFill>
                <a:ea typeface="標楷體" pitchFamily="65" charset="-120"/>
              </a:rPr>
              <a:t>证</a:t>
            </a:r>
            <a:r>
              <a:rPr kumimoji="0" lang="zh-TW" altLang="en-US" sz="3200" dirty="0" smtClean="0">
                <a:solidFill>
                  <a:srgbClr val="C00000"/>
                </a:solidFill>
                <a:ea typeface="標楷體" pitchFamily="65" charset="-120"/>
              </a:rPr>
              <a:t>书</a:t>
            </a:r>
            <a:endParaRPr kumimoji="0" lang="zh-CN" altLang="en-US" sz="28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56A80C-5063-4F55-9A11-2F2E72B188AF}" type="slidenum">
              <a:rPr lang="zh-TW" altLang="en-US"/>
              <a:pPr>
                <a:defRPr/>
              </a:pPr>
              <a:t>26</a:t>
            </a:fld>
            <a:endParaRPr lang="zh-TW" altLang="en-US" dirty="0"/>
          </a:p>
        </p:txBody>
      </p:sp>
      <p:sp>
        <p:nvSpPr>
          <p:cNvPr id="47107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47108" name="Picture 8" descr="屠龍刀logo-橢圓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2135416" y="868578"/>
            <a:ext cx="20313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CN" altLang="en-US" sz="2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龍骨</a:t>
            </a:r>
            <a:r>
              <a:rPr kumimoji="0" lang="en-US" altLang="zh-CN" sz="2400" b="1" dirty="0" err="1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Longgood</a:t>
            </a:r>
            <a:endParaRPr kumimoji="0" lang="en-US" altLang="zh-CN" sz="2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kumimoji="0" lang="zh-TW" altLang="en-US" sz="2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歐洲</a:t>
            </a:r>
            <a:r>
              <a:rPr kumimoji="0" lang="zh-CN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商标</a:t>
            </a:r>
            <a:endParaRPr kumimoji="0" lang="zh-CN" altLang="en-US" sz="24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729095" y="657718"/>
            <a:ext cx="20313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2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龍骨</a:t>
            </a:r>
            <a:r>
              <a:rPr kumimoji="0" lang="en-US" altLang="zh-TW" sz="2400" b="1" dirty="0" err="1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Longgood</a:t>
            </a:r>
            <a:endParaRPr kumimoji="0" lang="en-US" altLang="zh-TW" sz="2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kumimoji="0" lang="zh-TW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台</a:t>
            </a:r>
            <a:r>
              <a:rPr kumimoji="0" lang="zh-TW" altLang="en-US" sz="2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湾</a:t>
            </a:r>
            <a:r>
              <a:rPr kumimoji="0" lang="zh-CN" altLang="en-US" sz="2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商标</a:t>
            </a:r>
          </a:p>
        </p:txBody>
      </p:sp>
      <p:pic>
        <p:nvPicPr>
          <p:cNvPr id="3074" name="Picture 2" descr="F:\草稿夾\PCIG\3商標專利權、logo\商標-屠龍刀及龍骨\TW商標-龍骨longgood-11類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49" y="1752600"/>
            <a:ext cx="2965824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F:\桌面\EU商標-龍骨LONGGOOD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65489" y="1341848"/>
            <a:ext cx="3818084" cy="54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96555507"/>
      </p:ext>
    </p:extLst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03"/>
          <a:stretch/>
        </p:blipFill>
        <p:spPr>
          <a:xfrm>
            <a:off x="2910610" y="3357556"/>
            <a:ext cx="1932781" cy="125053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 cstate="print">
            <a:lum brigh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" b="16258"/>
          <a:stretch/>
        </p:blipFill>
        <p:spPr>
          <a:xfrm>
            <a:off x="5212530" y="3357557"/>
            <a:ext cx="1885499" cy="1241204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84"/>
          <a:stretch/>
        </p:blipFill>
        <p:spPr>
          <a:xfrm>
            <a:off x="674371" y="3369865"/>
            <a:ext cx="1970878" cy="1238223"/>
          </a:xfrm>
          <a:prstGeom prst="rect">
            <a:avLst/>
          </a:prstGeom>
        </p:spPr>
      </p:pic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485815" y="154870"/>
            <a:ext cx="89227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客戶肯定：</a:t>
            </a:r>
            <a:endParaRPr lang="zh-CN" altLang="en-US" sz="28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639888" y="115888"/>
            <a:ext cx="144462" cy="144462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200" dirty="0"/>
              <a:t>R</a:t>
            </a:r>
            <a:endParaRPr lang="zh-TW" altLang="en-US" sz="1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69E3A-DA31-49EE-A46A-D85BBCC45E15}" type="slidenum">
              <a:rPr lang="zh-TW" altLang="en-US" smtClean="0"/>
              <a:t>27</a:t>
            </a:fld>
            <a:endParaRPr lang="zh-TW" altLang="en-US" dirty="0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8618384" y="6398053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hlink"/>
                </a:solidFill>
              </a:rPr>
              <a:t>®</a:t>
            </a:r>
            <a:endParaRPr lang="zh-TW" altLang="en-US" dirty="0">
              <a:solidFill>
                <a:schemeClr val="hlink"/>
              </a:solidFill>
            </a:endParaRPr>
          </a:p>
        </p:txBody>
      </p:sp>
      <p:pic>
        <p:nvPicPr>
          <p:cNvPr id="17" name="Picture 8" descr="屠龍刀logo-橢圓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42999" y="6271435"/>
            <a:ext cx="732649" cy="353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矩形 17"/>
          <p:cNvSpPr/>
          <p:nvPr/>
        </p:nvSpPr>
        <p:spPr>
          <a:xfrm>
            <a:off x="547989" y="791999"/>
            <a:ext cx="884269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20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大陆</a:t>
            </a:r>
            <a:r>
              <a:rPr lang="zh-TW" altLang="en-US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CN" altLang="en-US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中国建筑技术集团有限公司</a:t>
            </a:r>
            <a:r>
              <a:rPr lang="zh-TW" altLang="en-US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CN" altLang="en-US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中国建筑科学研究院建筑设计院上海分院</a:t>
            </a:r>
            <a:r>
              <a:rPr lang="zh-TW" altLang="en-US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、中国装饰</a:t>
            </a:r>
            <a:r>
              <a:rPr lang="en-US" altLang="zh-TW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海南</a:t>
            </a:r>
            <a:r>
              <a:rPr lang="en-US" altLang="zh-TW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股份有限公司</a:t>
            </a:r>
            <a:r>
              <a:rPr lang="zh-TW" altLang="en-US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、昆山美东工业建设有限公司、振华集团</a:t>
            </a:r>
            <a:r>
              <a:rPr lang="en-US" altLang="zh-TW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昆山</a:t>
            </a:r>
            <a:r>
              <a:rPr lang="en-US" altLang="zh-TW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建设工程有限公司、中银国际证券有限公司</a:t>
            </a:r>
            <a:endParaRPr lang="en-US" altLang="zh-TW" sz="2000" kern="100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000" b="1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台湾</a:t>
            </a:r>
            <a:r>
              <a:rPr lang="zh-TW" altLang="en-US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：永丰金证券</a:t>
            </a:r>
            <a:r>
              <a:rPr lang="en-US" altLang="zh-TW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股</a:t>
            </a:r>
            <a:r>
              <a:rPr lang="en-US" altLang="zh-TW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公司、国票综合证券</a:t>
            </a:r>
            <a:r>
              <a:rPr lang="en-US" altLang="zh-TW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股</a:t>
            </a:r>
            <a:r>
              <a:rPr lang="en-US" altLang="zh-TW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公司、佳总兴业</a:t>
            </a:r>
            <a:r>
              <a:rPr lang="en-US" altLang="zh-TW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股</a:t>
            </a:r>
            <a:r>
              <a:rPr lang="en-US" altLang="zh-TW" sz="2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公司、 新光不动产租赁</a:t>
            </a:r>
            <a:r>
              <a:rPr lang="en-US" altLang="zh-TW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股</a:t>
            </a:r>
            <a:r>
              <a:rPr lang="en-US" altLang="zh-TW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公司、社团法人台中县建筑师公会、大信法律事务所、</a:t>
            </a:r>
            <a:endParaRPr lang="en-US" altLang="zh-TW" sz="2000" kern="100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崇正基金会、</a:t>
            </a:r>
            <a:r>
              <a:rPr lang="zh-TW" altLang="en-US" sz="2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住</a:t>
            </a:r>
            <a:r>
              <a:rPr lang="zh-TW" altLang="en-US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商不动产、立法委员沈智慧办公室、中市议员沈佑莲办公室</a:t>
            </a:r>
            <a:endParaRPr lang="zh-TW" altLang="zh-TW" sz="2000" kern="1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5505" y="6018428"/>
            <a:ext cx="717307" cy="252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2032" y="5890007"/>
            <a:ext cx="717307" cy="252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0573" y="4293341"/>
            <a:ext cx="717307" cy="252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4681" y="4682850"/>
            <a:ext cx="717307" cy="252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9863" y="4400857"/>
            <a:ext cx="717307" cy="252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1720" y="4390479"/>
            <a:ext cx="717307" cy="252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圖片 26"/>
          <p:cNvPicPr>
            <a:picLocks noChangeAspect="1"/>
          </p:cNvPicPr>
          <p:nvPr/>
        </p:nvPicPr>
        <p:blipFill rotWithShape="1">
          <a:blip r:embed="rId7" cstate="print">
            <a:lum brigh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79" b="3519"/>
          <a:stretch/>
        </p:blipFill>
        <p:spPr>
          <a:xfrm>
            <a:off x="7387650" y="3357556"/>
            <a:ext cx="2020875" cy="121215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8" b="26841"/>
          <a:stretch/>
        </p:blipFill>
        <p:spPr>
          <a:xfrm>
            <a:off x="674371" y="4751115"/>
            <a:ext cx="4169020" cy="163825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30000"/>
          <a:stretch/>
        </p:blipFill>
        <p:spPr>
          <a:xfrm>
            <a:off x="5212531" y="4714539"/>
            <a:ext cx="4195994" cy="1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58494"/>
      </p:ext>
    </p:extLst>
  </p:cSld>
  <p:clrMapOvr>
    <a:masterClrMapping/>
  </p:clrMapOvr>
  <p:transition spd="slow" advClick="0" advTm="10000">
    <p:randomBa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69E3A-DA31-49EE-A46A-D85BBCC45E15}" type="slidenum">
              <a:rPr lang="zh-TW" altLang="en-US" smtClean="0"/>
              <a:t>28</a:t>
            </a:fld>
            <a:endParaRPr lang="zh-TW" altLang="en-US" dirty="0"/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422910" y="141303"/>
            <a:ext cx="92684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中圓"/>
              </a:rPr>
              <a:t>201</a:t>
            </a:r>
            <a:r>
              <a:rPr lang="en-US" altLang="zh-TW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中圓"/>
              </a:rPr>
              <a:t>6</a:t>
            </a:r>
            <a:r>
              <a:rPr lang="zh-CN" altLang="en-US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中圓"/>
              </a:rPr>
              <a:t>年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中圓"/>
              </a:rPr>
              <a:t>媒体报导</a:t>
            </a:r>
            <a:r>
              <a:rPr lang="en-US" altLang="zh-TW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中圓"/>
              </a:rPr>
              <a:t>-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中圓"/>
              </a:rPr>
              <a:t>新华社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第三届海峡两岸节能环保论坛</a:t>
            </a:r>
            <a:endParaRPr lang="zh-CN" altLang="en-US" sz="28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5761" r="7734" b="53349"/>
          <a:stretch/>
        </p:blipFill>
        <p:spPr>
          <a:xfrm>
            <a:off x="422910" y="697229"/>
            <a:ext cx="4579038" cy="594740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t="46524" r="6547" b="14832"/>
          <a:stretch/>
        </p:blipFill>
        <p:spPr>
          <a:xfrm>
            <a:off x="5120640" y="769580"/>
            <a:ext cx="4343400" cy="5709184"/>
          </a:xfrm>
          <a:prstGeom prst="rect">
            <a:avLst/>
          </a:prstGeom>
        </p:spPr>
      </p:pic>
      <p:grpSp>
        <p:nvGrpSpPr>
          <p:cNvPr id="6" name="群組 5"/>
          <p:cNvGrpSpPr/>
          <p:nvPr/>
        </p:nvGrpSpPr>
        <p:grpSpPr>
          <a:xfrm>
            <a:off x="8110538" y="6290940"/>
            <a:ext cx="977071" cy="495950"/>
            <a:chOff x="7942999" y="6271435"/>
            <a:chExt cx="977071" cy="495950"/>
          </a:xfrm>
        </p:grpSpPr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8618384" y="6398053"/>
              <a:ext cx="301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dirty="0">
                  <a:solidFill>
                    <a:schemeClr val="hlink"/>
                  </a:solidFill>
                </a:rPr>
                <a:t>®</a:t>
              </a:r>
              <a:endParaRPr lang="zh-TW" altLang="en-US" dirty="0">
                <a:solidFill>
                  <a:schemeClr val="hlink"/>
                </a:solidFill>
              </a:endParaRPr>
            </a:p>
          </p:txBody>
        </p:sp>
        <p:pic>
          <p:nvPicPr>
            <p:cNvPr id="8" name="Picture 8" descr="屠龍刀logo-橢圓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942999" y="6271435"/>
              <a:ext cx="732649" cy="353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677593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69E3A-DA31-49EE-A46A-D85BBCC45E15}" type="slidenum">
              <a:rPr lang="zh-TW" altLang="en-US" smtClean="0"/>
              <a:t>29</a:t>
            </a:fld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6" t="31333" r="37589" b="13147"/>
          <a:stretch/>
        </p:blipFill>
        <p:spPr>
          <a:xfrm>
            <a:off x="459946" y="651510"/>
            <a:ext cx="9118394" cy="5881637"/>
          </a:xfrm>
          <a:prstGeom prst="rect">
            <a:avLst/>
          </a:prstGeom>
        </p:spPr>
      </p:pic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459946" y="172181"/>
            <a:ext cx="96361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中圓"/>
              </a:rPr>
              <a:t>201</a:t>
            </a:r>
            <a:r>
              <a:rPr lang="en-US" altLang="zh-TW" sz="2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中圓"/>
              </a:rPr>
              <a:t>6</a:t>
            </a:r>
            <a:r>
              <a:rPr lang="zh-CN" altLang="en-US" sz="2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中圓"/>
              </a:rPr>
              <a:t>年</a:t>
            </a:r>
            <a:r>
              <a:rPr lang="zh-TW" altLang="en-US" sz="2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中圓"/>
              </a:rPr>
              <a:t>媒体报导</a:t>
            </a:r>
            <a:r>
              <a:rPr lang="en-US" altLang="zh-TW" sz="2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中圓"/>
              </a:rPr>
              <a:t>-</a:t>
            </a:r>
            <a:r>
              <a:rPr lang="zh-TW" altLang="en-US" sz="2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中圓"/>
              </a:rPr>
              <a:t>云南低碳经济网</a:t>
            </a:r>
            <a:r>
              <a:rPr lang="zh-TW" altLang="en-US" sz="2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第三届海峡两岸节能环保论坛</a:t>
            </a:r>
          </a:p>
          <a:p>
            <a:endParaRPr lang="zh-CN" altLang="en-US" sz="2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8110538" y="6290940"/>
            <a:ext cx="977071" cy="495950"/>
            <a:chOff x="7942999" y="6271435"/>
            <a:chExt cx="977071" cy="495950"/>
          </a:xfrm>
        </p:grpSpPr>
        <p:sp>
          <p:nvSpPr>
            <p:cNvPr id="5" name="Rectangle 11"/>
            <p:cNvSpPr>
              <a:spLocks noChangeArrowheads="1"/>
            </p:cNvSpPr>
            <p:nvPr/>
          </p:nvSpPr>
          <p:spPr bwMode="auto">
            <a:xfrm>
              <a:off x="8618384" y="6398053"/>
              <a:ext cx="301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dirty="0">
                  <a:solidFill>
                    <a:schemeClr val="hlink"/>
                  </a:solidFill>
                </a:rPr>
                <a:t>®</a:t>
              </a:r>
              <a:endParaRPr lang="zh-TW" altLang="en-US" dirty="0">
                <a:solidFill>
                  <a:schemeClr val="hlink"/>
                </a:solidFill>
              </a:endParaRPr>
            </a:p>
          </p:txBody>
        </p:sp>
        <p:pic>
          <p:nvPicPr>
            <p:cNvPr id="6" name="Picture 8" descr="屠龍刀logo-橢圓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942999" y="6271435"/>
              <a:ext cx="732649" cy="353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9" name="直線接點 8"/>
          <p:cNvCxnSpPr/>
          <p:nvPr/>
        </p:nvCxnSpPr>
        <p:spPr>
          <a:xfrm flipV="1">
            <a:off x="4115147" y="2135927"/>
            <a:ext cx="914400" cy="12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 flipV="1">
            <a:off x="5097379" y="4231990"/>
            <a:ext cx="4480961" cy="292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 flipV="1">
            <a:off x="4730786" y="4413456"/>
            <a:ext cx="4847554" cy="297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flipV="1">
            <a:off x="4730786" y="4572241"/>
            <a:ext cx="4847554" cy="362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 flipV="1">
            <a:off x="4730786" y="4762007"/>
            <a:ext cx="4847554" cy="242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 flipV="1">
            <a:off x="4730786" y="4922750"/>
            <a:ext cx="4847554" cy="254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 flipV="1">
            <a:off x="4730786" y="5114199"/>
            <a:ext cx="4847554" cy="251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 flipV="1">
            <a:off x="4730786" y="5268911"/>
            <a:ext cx="4847554" cy="147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 flipV="1">
            <a:off x="4730786" y="5455205"/>
            <a:ext cx="4847554" cy="104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/>
        </p:nvCxnSpPr>
        <p:spPr>
          <a:xfrm>
            <a:off x="459946" y="5596698"/>
            <a:ext cx="8935514" cy="120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 flipV="1">
            <a:off x="459946" y="5739810"/>
            <a:ext cx="2201015" cy="79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635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3"/>
          <p:cNvSpPr>
            <a:spLocks noChangeArrowheads="1"/>
          </p:cNvSpPr>
          <p:nvPr/>
        </p:nvSpPr>
        <p:spPr bwMode="auto">
          <a:xfrm>
            <a:off x="601663" y="180975"/>
            <a:ext cx="89233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亮度均匀：</a:t>
            </a:r>
            <a:r>
              <a:rPr kumimoji="0" lang="zh-TW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分散安装、照射平均</a:t>
            </a:r>
            <a:r>
              <a:rPr kumimoji="0" lang="zh-CN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，护眼不炫光。</a:t>
            </a:r>
            <a:endParaRPr kumimoji="0" lang="en-US" altLang="zh-CN" sz="28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482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2488" y="1012825"/>
            <a:ext cx="8193087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9964" y="5834019"/>
            <a:ext cx="985182" cy="346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860E20-73A2-40F9-A76A-B4FCED72BCFA}" type="slidenum">
              <a:rPr lang="zh-TW" altLang="en-US"/>
              <a:pPr>
                <a:defRPr/>
              </a:pPr>
              <a:t>3</a:t>
            </a:fld>
            <a:endParaRPr lang="zh-TW" altLang="en-US" dirty="0"/>
          </a:p>
        </p:txBody>
      </p:sp>
      <p:sp>
        <p:nvSpPr>
          <p:cNvPr id="20485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20486" name="Picture 8" descr="屠龍刀logo-橢圓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69E3A-DA31-49EE-A46A-D85BBCC45E15}" type="slidenum">
              <a:rPr lang="zh-TW" altLang="en-US" smtClean="0"/>
              <a:t>30</a:t>
            </a:fld>
            <a:endParaRPr lang="zh-TW" altLang="en-US" dirty="0"/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452271" y="270686"/>
            <a:ext cx="89227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中圓"/>
              </a:rPr>
              <a:t>201</a:t>
            </a:r>
            <a:r>
              <a:rPr lang="en-US" altLang="zh-TW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中圓"/>
              </a:rPr>
              <a:t>6</a:t>
            </a:r>
            <a:r>
              <a:rPr lang="zh-CN" altLang="en-US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中圓"/>
              </a:rPr>
              <a:t>年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中圓"/>
              </a:rPr>
              <a:t>媒体报导</a:t>
            </a:r>
            <a:r>
              <a:rPr lang="en-US" altLang="zh-TW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中圓"/>
              </a:rPr>
              <a:t>-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超研澤中圓"/>
              </a:rPr>
              <a:t>新华社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CN" altLang="en-US" sz="2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台湾两项照明业展览即将登场</a:t>
            </a:r>
            <a:endParaRPr lang="zh-CN" altLang="en-US" sz="28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7133" r="9750" b="45016"/>
          <a:stretch/>
        </p:blipFill>
        <p:spPr>
          <a:xfrm>
            <a:off x="554181" y="732351"/>
            <a:ext cx="8820799" cy="570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160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3"/>
          <p:cNvSpPr>
            <a:spLocks noChangeArrowheads="1"/>
          </p:cNvSpPr>
          <p:nvPr/>
        </p:nvSpPr>
        <p:spPr bwMode="auto">
          <a:xfrm>
            <a:off x="601663" y="180975"/>
            <a:ext cx="89233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CN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201</a:t>
            </a:r>
            <a:r>
              <a:rPr kumimoji="0" lang="en-US" altLang="zh-TW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5</a:t>
            </a:r>
            <a:r>
              <a:rPr kumimoji="0" lang="zh-CN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年</a:t>
            </a:r>
            <a:r>
              <a:rPr kumimoji="0" lang="zh-TW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媒体报导</a:t>
            </a:r>
            <a:r>
              <a:rPr kumimoji="0" lang="en-US" altLang="zh-TW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-</a:t>
            </a:r>
            <a:r>
              <a:rPr kumimoji="0" lang="zh-TW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中国台湾网：</a:t>
            </a:r>
            <a:endParaRPr kumimoji="0" lang="en-US" altLang="zh-TW" sz="2800" dirty="0">
              <a:solidFill>
                <a:srgbClr val="C00000"/>
              </a:solidFill>
              <a:latin typeface="標楷體" pitchFamily="65" charset="-120"/>
              <a:ea typeface="標楷體" pitchFamily="65" charset="-120"/>
              <a:cs typeface="超研澤中圓"/>
            </a:endParaRPr>
          </a:p>
          <a:p>
            <a:r>
              <a:rPr kumimoji="0" lang="en-US" altLang="zh-TW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2015</a:t>
            </a:r>
            <a:r>
              <a:rPr kumimoji="0" lang="zh-TW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第二届海峡两岸节能环保产业论坛。</a:t>
            </a:r>
            <a:endParaRPr kumimoji="0" lang="zh-CN" altLang="en-US" sz="2800" dirty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超研澤中圓"/>
            </a:endParaRPr>
          </a:p>
        </p:txBody>
      </p:sp>
      <p:pic>
        <p:nvPicPr>
          <p:cNvPr id="49154" name="圖片 3"/>
          <p:cNvPicPr>
            <a:picLocks noChangeAspect="1"/>
          </p:cNvPicPr>
          <p:nvPr/>
        </p:nvPicPr>
        <p:blipFill>
          <a:blip r:embed="rId2"/>
          <a:srcRect l="8197" r="7729"/>
          <a:stretch>
            <a:fillRect/>
          </a:stretch>
        </p:blipFill>
        <p:spPr bwMode="auto">
          <a:xfrm>
            <a:off x="5005388" y="1258888"/>
            <a:ext cx="4678362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圖片 6"/>
          <p:cNvPicPr>
            <a:picLocks noChangeAspect="1"/>
          </p:cNvPicPr>
          <p:nvPr/>
        </p:nvPicPr>
        <p:blipFill>
          <a:blip r:embed="rId3"/>
          <a:srcRect l="3374" r="5060"/>
          <a:stretch>
            <a:fillRect/>
          </a:stretch>
        </p:blipFill>
        <p:spPr bwMode="auto">
          <a:xfrm>
            <a:off x="163513" y="1258888"/>
            <a:ext cx="4841875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 5"/>
          <p:cNvSpPr/>
          <p:nvPr/>
        </p:nvSpPr>
        <p:spPr>
          <a:xfrm>
            <a:off x="1639888" y="115888"/>
            <a:ext cx="144462" cy="144462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/>
              <a:t>R</a:t>
            </a:r>
            <a:endParaRPr kumimoji="0" lang="zh-TW" altLang="en-US" sz="1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C050D9-D83C-4BD2-8A69-6FA37F280AD5}" type="slidenum">
              <a:rPr lang="zh-TW" altLang="en-US"/>
              <a:pPr>
                <a:defRPr/>
              </a:pPr>
              <a:t>31</a:t>
            </a:fld>
            <a:endParaRPr lang="zh-TW" altLang="en-US" dirty="0"/>
          </a:p>
        </p:txBody>
      </p:sp>
      <p:sp>
        <p:nvSpPr>
          <p:cNvPr id="49158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49159" name="Picture 8" descr="屠龍刀logo-橢圓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0" name="Rectangle 3"/>
          <p:cNvSpPr txBox="1">
            <a:spLocks noChangeArrowheads="1"/>
          </p:cNvSpPr>
          <p:nvPr/>
        </p:nvSpPr>
        <p:spPr bwMode="auto">
          <a:xfrm>
            <a:off x="601663" y="6272213"/>
            <a:ext cx="82296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buFont typeface="Arial" charset="0"/>
              <a:buNone/>
            </a:pPr>
            <a:r>
              <a:rPr kumimoji="0" lang="en-US" altLang="zh-TW" sz="1200" b="1">
                <a:solidFill>
                  <a:srgbClr val="0000CC"/>
                </a:solidFill>
                <a:latin typeface="標楷體" pitchFamily="65" charset="-120"/>
                <a:ea typeface="標楷體" pitchFamily="65" charset="-120"/>
                <a:hlinkClick r:id="rId5"/>
              </a:rPr>
              <a:t>http://local.special.taiwan.cn/2015/jnhb/tp/201507/t20150728_10348091.htm</a:t>
            </a:r>
            <a:endParaRPr kumimoji="0" lang="zh-TW" altLang="en-US" sz="1200" b="1">
              <a:solidFill>
                <a:srgbClr val="0000CC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 advClick="0" advTm="10000">
    <p:randomBa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圖片 4"/>
          <p:cNvPicPr>
            <a:picLocks noChangeAspect="1"/>
          </p:cNvPicPr>
          <p:nvPr/>
        </p:nvPicPr>
        <p:blipFill>
          <a:blip r:embed="rId2"/>
          <a:srcRect l="7747" r="7397"/>
          <a:stretch>
            <a:fillRect/>
          </a:stretch>
        </p:blipFill>
        <p:spPr bwMode="auto">
          <a:xfrm>
            <a:off x="4924425" y="1258888"/>
            <a:ext cx="472440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 5"/>
          <p:cNvSpPr/>
          <p:nvPr/>
        </p:nvSpPr>
        <p:spPr>
          <a:xfrm>
            <a:off x="1639888" y="115888"/>
            <a:ext cx="144462" cy="144462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/>
              <a:t>R</a:t>
            </a:r>
            <a:endParaRPr kumimoji="0" lang="zh-TW" altLang="en-US" sz="1200" dirty="0"/>
          </a:p>
        </p:txBody>
      </p:sp>
      <p:pic>
        <p:nvPicPr>
          <p:cNvPr id="50179" name="圖片 2"/>
          <p:cNvPicPr>
            <a:picLocks noChangeAspect="1"/>
          </p:cNvPicPr>
          <p:nvPr/>
        </p:nvPicPr>
        <p:blipFill>
          <a:blip r:embed="rId3"/>
          <a:srcRect l="3445" r="4857"/>
          <a:stretch>
            <a:fillRect/>
          </a:stretch>
        </p:blipFill>
        <p:spPr bwMode="auto">
          <a:xfrm>
            <a:off x="269875" y="1258888"/>
            <a:ext cx="4595813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30008-097B-42D8-A0B5-65E35B6FA119}" type="slidenum">
              <a:rPr lang="zh-TW" altLang="en-US"/>
              <a:pPr>
                <a:defRPr/>
              </a:pPr>
              <a:t>32</a:t>
            </a:fld>
            <a:endParaRPr lang="zh-TW" altLang="en-US" dirty="0"/>
          </a:p>
        </p:txBody>
      </p:sp>
      <p:sp>
        <p:nvSpPr>
          <p:cNvPr id="50181" name="Rectangle 13"/>
          <p:cNvSpPr>
            <a:spLocks noChangeArrowheads="1"/>
          </p:cNvSpPr>
          <p:nvPr/>
        </p:nvSpPr>
        <p:spPr bwMode="auto">
          <a:xfrm>
            <a:off x="601663" y="180975"/>
            <a:ext cx="89233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CN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201</a:t>
            </a:r>
            <a:r>
              <a:rPr kumimoji="0" lang="en-US" altLang="zh-TW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5</a:t>
            </a:r>
            <a:r>
              <a:rPr kumimoji="0" lang="zh-CN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年</a:t>
            </a:r>
            <a:r>
              <a:rPr kumimoji="0" lang="zh-TW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媒体报导</a:t>
            </a:r>
            <a:r>
              <a:rPr kumimoji="0" lang="en-US" altLang="zh-TW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-</a:t>
            </a:r>
            <a:r>
              <a:rPr kumimoji="0" lang="zh-TW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中国台湾网：</a:t>
            </a:r>
            <a:endParaRPr kumimoji="0" lang="en-US" altLang="zh-TW" sz="2800" dirty="0">
              <a:solidFill>
                <a:srgbClr val="C00000"/>
              </a:solidFill>
              <a:latin typeface="標楷體" pitchFamily="65" charset="-120"/>
              <a:ea typeface="標楷體" pitchFamily="65" charset="-120"/>
              <a:cs typeface="超研澤中圓"/>
            </a:endParaRPr>
          </a:p>
          <a:p>
            <a:r>
              <a:rPr kumimoji="0" lang="en-US" altLang="zh-TW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2015</a:t>
            </a:r>
            <a:r>
              <a:rPr kumimoji="0" lang="zh-TW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第二届海峡两岸节能环保产业论坛。</a:t>
            </a:r>
            <a:endParaRPr kumimoji="0" lang="zh-CN" altLang="en-US" sz="2800" dirty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超研澤中圓"/>
            </a:endParaRPr>
          </a:p>
        </p:txBody>
      </p:sp>
      <p:sp>
        <p:nvSpPr>
          <p:cNvPr id="50182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50183" name="Picture 8" descr="屠龍刀logo-橢圓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4" name="Rectangle 3"/>
          <p:cNvSpPr txBox="1">
            <a:spLocks noChangeArrowheads="1"/>
          </p:cNvSpPr>
          <p:nvPr/>
        </p:nvSpPr>
        <p:spPr bwMode="auto">
          <a:xfrm>
            <a:off x="601663" y="6272213"/>
            <a:ext cx="82296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buFont typeface="Arial" charset="0"/>
              <a:buNone/>
            </a:pPr>
            <a:r>
              <a:rPr kumimoji="0" lang="en-US" altLang="zh-TW" sz="1200" b="1">
                <a:solidFill>
                  <a:srgbClr val="0000CC"/>
                </a:solidFill>
                <a:latin typeface="標楷體" pitchFamily="65" charset="-120"/>
                <a:ea typeface="標楷體" pitchFamily="65" charset="-120"/>
                <a:hlinkClick r:id="rId5"/>
              </a:rPr>
              <a:t>http://local.special.taiwan.cn/2015/jnhb/tp/201507/t20150730_10365094.htm</a:t>
            </a:r>
            <a:endParaRPr kumimoji="0" lang="zh-TW" altLang="en-US" sz="1200" b="1">
              <a:solidFill>
                <a:srgbClr val="0000CC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 advClick="0" advTm="10000">
    <p:randomBa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圖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1550" y="1258888"/>
            <a:ext cx="5124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 5"/>
          <p:cNvSpPr/>
          <p:nvPr/>
        </p:nvSpPr>
        <p:spPr>
          <a:xfrm>
            <a:off x="1639888" y="115888"/>
            <a:ext cx="144462" cy="144462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/>
              <a:t>R</a:t>
            </a:r>
            <a:endParaRPr kumimoji="0" lang="zh-TW" altLang="en-US" sz="1200" dirty="0"/>
          </a:p>
        </p:txBody>
      </p:sp>
      <p:pic>
        <p:nvPicPr>
          <p:cNvPr id="51203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663" y="1258888"/>
            <a:ext cx="4545012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4918075" y="2921000"/>
            <a:ext cx="4899025" cy="949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2CB94-FDF4-46B4-AB16-862A5A6FA9D6}" type="slidenum">
              <a:rPr lang="zh-TW" altLang="en-US"/>
              <a:pPr>
                <a:defRPr/>
              </a:pPr>
              <a:t>33</a:t>
            </a:fld>
            <a:endParaRPr lang="zh-TW" altLang="en-US" dirty="0"/>
          </a:p>
        </p:txBody>
      </p:sp>
      <p:sp>
        <p:nvSpPr>
          <p:cNvPr id="51206" name="Rectangle 13"/>
          <p:cNvSpPr>
            <a:spLocks noChangeArrowheads="1"/>
          </p:cNvSpPr>
          <p:nvPr/>
        </p:nvSpPr>
        <p:spPr bwMode="auto">
          <a:xfrm>
            <a:off x="601663" y="180975"/>
            <a:ext cx="89233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CN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201</a:t>
            </a:r>
            <a:r>
              <a:rPr kumimoji="0" lang="en-US" altLang="zh-TW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5</a:t>
            </a:r>
            <a:r>
              <a:rPr kumimoji="0" lang="zh-CN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年</a:t>
            </a:r>
            <a:r>
              <a:rPr kumimoji="0" lang="zh-TW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媒体报导</a:t>
            </a:r>
            <a:r>
              <a:rPr kumimoji="0" lang="en-US" altLang="zh-TW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-</a:t>
            </a:r>
            <a:r>
              <a:rPr kumimoji="0" lang="zh-TW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新华社：</a:t>
            </a:r>
            <a:endParaRPr kumimoji="0" lang="en-US" altLang="zh-TW" sz="2800" dirty="0">
              <a:solidFill>
                <a:srgbClr val="C00000"/>
              </a:solidFill>
              <a:latin typeface="標楷體" pitchFamily="65" charset="-120"/>
              <a:ea typeface="標楷體" pitchFamily="65" charset="-120"/>
              <a:cs typeface="超研澤中圓"/>
            </a:endParaRPr>
          </a:p>
          <a:p>
            <a:r>
              <a:rPr kumimoji="0" lang="en-US" altLang="zh-TW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2015</a:t>
            </a:r>
            <a:r>
              <a:rPr kumimoji="0" lang="zh-TW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第二届海峡两岸节能环保产业论坛。</a:t>
            </a:r>
            <a:endParaRPr kumimoji="0" lang="zh-CN" altLang="en-US" sz="2800" dirty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超研澤中圓"/>
            </a:endParaRPr>
          </a:p>
        </p:txBody>
      </p:sp>
      <p:sp>
        <p:nvSpPr>
          <p:cNvPr id="51207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51208" name="Picture 8" descr="屠龍刀logo-橢圓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9" name="Rectangle 3"/>
          <p:cNvSpPr txBox="1">
            <a:spLocks noChangeArrowheads="1"/>
          </p:cNvSpPr>
          <p:nvPr/>
        </p:nvSpPr>
        <p:spPr bwMode="auto">
          <a:xfrm>
            <a:off x="601663" y="6272213"/>
            <a:ext cx="82296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buFont typeface="Arial" charset="0"/>
              <a:buNone/>
            </a:pPr>
            <a:r>
              <a:rPr kumimoji="0" lang="en-US" altLang="zh-TW" sz="1200" b="1">
                <a:solidFill>
                  <a:srgbClr val="0000CC"/>
                </a:solidFill>
                <a:latin typeface="標楷體" pitchFamily="65" charset="-120"/>
                <a:ea typeface="標楷體" pitchFamily="65" charset="-120"/>
                <a:hlinkClick r:id="rId5"/>
              </a:rPr>
              <a:t>http://news.xinhuanet.com/tw/2015-07/28/c_1116056170.htm</a:t>
            </a:r>
            <a:endParaRPr kumimoji="0" lang="zh-TW" altLang="en-US" sz="1200" b="1">
              <a:solidFill>
                <a:srgbClr val="0000CC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 advClick="0" advTm="10000">
    <p:randomBa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圖片 1"/>
          <p:cNvPicPr>
            <a:picLocks noChangeAspect="1"/>
          </p:cNvPicPr>
          <p:nvPr/>
        </p:nvPicPr>
        <p:blipFill>
          <a:blip r:embed="rId3"/>
          <a:srcRect r="11746"/>
          <a:stretch>
            <a:fillRect/>
          </a:stretch>
        </p:blipFill>
        <p:spPr bwMode="auto">
          <a:xfrm>
            <a:off x="4060825" y="698500"/>
            <a:ext cx="4859338" cy="275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圖片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838" y="704850"/>
            <a:ext cx="3262312" cy="556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13"/>
          <p:cNvSpPr>
            <a:spLocks noChangeArrowheads="1"/>
          </p:cNvSpPr>
          <p:nvPr/>
        </p:nvSpPr>
        <p:spPr bwMode="auto">
          <a:xfrm>
            <a:off x="601663" y="180975"/>
            <a:ext cx="89233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CN" sz="280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201</a:t>
            </a:r>
            <a:r>
              <a:rPr kumimoji="0" lang="en-US" altLang="zh-TW" sz="280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5</a:t>
            </a:r>
            <a:r>
              <a:rPr kumimoji="0" lang="zh-TW" altLang="en-US" sz="280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年海峡两岸青年创意创新创业邀请赛荣获</a:t>
            </a:r>
            <a:r>
              <a:rPr kumimoji="0" lang="en-US" altLang="zh-TW" sz="280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”</a:t>
            </a:r>
            <a:r>
              <a:rPr kumimoji="0" lang="zh-TW" altLang="en-US" sz="280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二等奖</a:t>
            </a:r>
            <a:r>
              <a:rPr kumimoji="0" lang="en-US" altLang="zh-TW" sz="280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”</a:t>
            </a:r>
            <a:endParaRPr kumimoji="0" lang="zh-CN" altLang="en-US" sz="280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超研澤中圓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639888" y="115888"/>
            <a:ext cx="144462" cy="144462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/>
              <a:t>R</a:t>
            </a:r>
            <a:endParaRPr kumimoji="0" lang="zh-TW" altLang="en-US" sz="1200" dirty="0"/>
          </a:p>
        </p:txBody>
      </p:sp>
      <p:pic>
        <p:nvPicPr>
          <p:cNvPr id="52229" name="圖片 13"/>
          <p:cNvPicPr>
            <a:picLocks noChangeAspect="1"/>
          </p:cNvPicPr>
          <p:nvPr/>
        </p:nvPicPr>
        <p:blipFill>
          <a:blip r:embed="rId5"/>
          <a:srcRect l="13599" t="9578" r="8380" b="5530"/>
          <a:stretch>
            <a:fillRect/>
          </a:stretch>
        </p:blipFill>
        <p:spPr bwMode="auto">
          <a:xfrm>
            <a:off x="4054475" y="3522663"/>
            <a:ext cx="486568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4521" y="3122333"/>
            <a:ext cx="939126" cy="330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4298" y="5940861"/>
            <a:ext cx="939126" cy="330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4521" y="5940861"/>
            <a:ext cx="939126" cy="330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A70E1A-B05E-474B-BC89-DFDC0797B2EE}" type="slidenum">
              <a:rPr lang="zh-TW" altLang="en-US"/>
              <a:pPr>
                <a:defRPr/>
              </a:pPr>
              <a:t>34</a:t>
            </a:fld>
            <a:endParaRPr lang="zh-TW" altLang="en-US" dirty="0"/>
          </a:p>
        </p:txBody>
      </p:sp>
      <p:sp>
        <p:nvSpPr>
          <p:cNvPr id="52234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52235" name="Picture 8" descr="屠龍刀logo-橢圓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randomBa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3"/>
          <p:cNvSpPr>
            <a:spLocks noChangeArrowheads="1"/>
          </p:cNvSpPr>
          <p:nvPr/>
        </p:nvSpPr>
        <p:spPr bwMode="auto">
          <a:xfrm>
            <a:off x="601663" y="180975"/>
            <a:ext cx="89233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CN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201</a:t>
            </a:r>
            <a:r>
              <a:rPr kumimoji="0" lang="en-US" altLang="zh-TW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5</a:t>
            </a:r>
            <a:r>
              <a:rPr kumimoji="0" lang="zh-CN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年</a:t>
            </a:r>
            <a:r>
              <a:rPr kumimoji="0" lang="zh-TW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媒体报导</a:t>
            </a:r>
            <a:r>
              <a:rPr kumimoji="0" lang="en-US" altLang="zh-TW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-</a:t>
            </a:r>
            <a:r>
              <a:rPr kumimoji="0" lang="zh-TW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新华社：</a:t>
            </a:r>
            <a:endParaRPr kumimoji="0" lang="en-US" altLang="zh-TW" sz="2800" dirty="0">
              <a:solidFill>
                <a:srgbClr val="C00000"/>
              </a:solidFill>
              <a:latin typeface="標楷體" pitchFamily="65" charset="-120"/>
              <a:ea typeface="標楷體" pitchFamily="65" charset="-120"/>
              <a:cs typeface="超研澤中圓"/>
            </a:endParaRPr>
          </a:p>
          <a:p>
            <a:r>
              <a:rPr kumimoji="0" lang="en-US" altLang="zh-CN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2015</a:t>
            </a:r>
            <a:r>
              <a:rPr kumimoji="0" lang="zh-CN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年海峡两岸青年创意创新创业邀请赛</a:t>
            </a:r>
            <a:r>
              <a:rPr kumimoji="0" lang="zh-TW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。</a:t>
            </a:r>
            <a:endParaRPr kumimoji="0" lang="zh-CN" altLang="en-US" sz="2800" dirty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超研澤中圓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639888" y="115888"/>
            <a:ext cx="144462" cy="144462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/>
              <a:t>R</a:t>
            </a:r>
            <a:endParaRPr kumimoji="0" lang="zh-TW" altLang="en-US" sz="1200" dirty="0"/>
          </a:p>
        </p:txBody>
      </p:sp>
      <p:pic>
        <p:nvPicPr>
          <p:cNvPr id="54275" name="圖片 2"/>
          <p:cNvPicPr>
            <a:picLocks noChangeAspect="1"/>
          </p:cNvPicPr>
          <p:nvPr/>
        </p:nvPicPr>
        <p:blipFill>
          <a:blip r:embed="rId2"/>
          <a:srcRect l="6833"/>
          <a:stretch>
            <a:fillRect/>
          </a:stretch>
        </p:blipFill>
        <p:spPr bwMode="auto">
          <a:xfrm>
            <a:off x="4843463" y="1258888"/>
            <a:ext cx="4873625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3" y="1258888"/>
            <a:ext cx="474345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E7F665-67A6-4EDE-BA24-1114689ECFB3}" type="slidenum">
              <a:rPr lang="zh-TW" altLang="en-US"/>
              <a:pPr>
                <a:defRPr/>
              </a:pPr>
              <a:t>35</a:t>
            </a:fld>
            <a:endParaRPr lang="zh-TW" altLang="en-US" dirty="0"/>
          </a:p>
        </p:txBody>
      </p:sp>
      <p:sp>
        <p:nvSpPr>
          <p:cNvPr id="54278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54279" name="Picture 8" descr="屠龍刀logo-橢圓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0" name="Rectangle 3"/>
          <p:cNvSpPr txBox="1">
            <a:spLocks noChangeArrowheads="1"/>
          </p:cNvSpPr>
          <p:nvPr/>
        </p:nvSpPr>
        <p:spPr bwMode="auto">
          <a:xfrm>
            <a:off x="601663" y="6272213"/>
            <a:ext cx="82296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buFont typeface="Arial" charset="0"/>
              <a:buNone/>
            </a:pPr>
            <a:r>
              <a:rPr kumimoji="0" lang="en-US" altLang="zh-TW" sz="1200" b="1">
                <a:solidFill>
                  <a:srgbClr val="0000CC"/>
                </a:solidFill>
                <a:latin typeface="標楷體" pitchFamily="65" charset="-120"/>
                <a:ea typeface="標楷體" pitchFamily="65" charset="-120"/>
                <a:hlinkClick r:id="rId5"/>
              </a:rPr>
              <a:t>http://news.xinhuanet.com/2015-06/14/c_1115609280.htm</a:t>
            </a:r>
            <a:endParaRPr kumimoji="0" lang="zh-TW" altLang="en-US" sz="1200" b="1">
              <a:solidFill>
                <a:srgbClr val="0000CC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 advClick="0" advTm="10000">
    <p:randomBa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3"/>
          <p:cNvSpPr>
            <a:spLocks noChangeArrowheads="1"/>
          </p:cNvSpPr>
          <p:nvPr/>
        </p:nvSpPr>
        <p:spPr bwMode="auto">
          <a:xfrm>
            <a:off x="601663" y="180975"/>
            <a:ext cx="89233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CN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201</a:t>
            </a:r>
            <a:r>
              <a:rPr kumimoji="0" lang="en-US" altLang="zh-TW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5</a:t>
            </a:r>
            <a:r>
              <a:rPr kumimoji="0" lang="zh-CN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年</a:t>
            </a:r>
            <a:r>
              <a:rPr kumimoji="0" lang="zh-TW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媒体报导</a:t>
            </a:r>
            <a:r>
              <a:rPr kumimoji="0" lang="en-US" altLang="zh-TW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-</a:t>
            </a:r>
            <a:r>
              <a:rPr kumimoji="0" lang="zh-TW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央视视频、福建卫视：</a:t>
            </a:r>
            <a:endParaRPr kumimoji="0" lang="en-US" altLang="zh-TW" sz="2800" dirty="0">
              <a:solidFill>
                <a:srgbClr val="C00000"/>
              </a:solidFill>
              <a:latin typeface="標楷體" pitchFamily="65" charset="-120"/>
              <a:ea typeface="標楷體" pitchFamily="65" charset="-120"/>
              <a:cs typeface="超研澤中圓"/>
            </a:endParaRPr>
          </a:p>
          <a:p>
            <a:r>
              <a:rPr kumimoji="0" lang="en-US" altLang="zh-CN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2015</a:t>
            </a:r>
            <a:r>
              <a:rPr kumimoji="0" lang="zh-CN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年海峡两岸青年创意创新创业邀请赛</a:t>
            </a:r>
            <a:r>
              <a:rPr kumimoji="0" lang="zh-TW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。</a:t>
            </a:r>
            <a:endParaRPr kumimoji="0" lang="zh-CN" altLang="en-US" sz="2800" dirty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超研澤中圓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639888" y="115888"/>
            <a:ext cx="144462" cy="144462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/>
              <a:t>R</a:t>
            </a:r>
            <a:endParaRPr kumimoji="0" lang="zh-TW" altLang="en-US" sz="1200" dirty="0"/>
          </a:p>
        </p:txBody>
      </p:sp>
      <p:pic>
        <p:nvPicPr>
          <p:cNvPr id="55299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225" y="1258888"/>
            <a:ext cx="8612188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1C81F4-C20C-4F18-B543-4322CF360851}" type="slidenum">
              <a:rPr lang="zh-TW" altLang="en-US"/>
              <a:pPr>
                <a:defRPr/>
              </a:pPr>
              <a:t>36</a:t>
            </a:fld>
            <a:endParaRPr lang="zh-TW" altLang="en-US" dirty="0"/>
          </a:p>
        </p:txBody>
      </p:sp>
      <p:sp>
        <p:nvSpPr>
          <p:cNvPr id="55301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55302" name="Picture 8" descr="屠龍刀logo-橢圓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3" name="Rectangle 3"/>
          <p:cNvSpPr txBox="1">
            <a:spLocks noChangeArrowheads="1"/>
          </p:cNvSpPr>
          <p:nvPr/>
        </p:nvSpPr>
        <p:spPr bwMode="auto">
          <a:xfrm>
            <a:off x="601663" y="6272213"/>
            <a:ext cx="82296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buFont typeface="Arial" charset="0"/>
              <a:buNone/>
            </a:pPr>
            <a:r>
              <a:rPr kumimoji="0" lang="en-US" altLang="zh-TW" sz="1200" b="1">
                <a:solidFill>
                  <a:srgbClr val="0000CC"/>
                </a:solidFill>
                <a:latin typeface="標楷體" pitchFamily="65" charset="-120"/>
                <a:ea typeface="標楷體" pitchFamily="65" charset="-120"/>
                <a:hlinkClick r:id="rId5"/>
              </a:rPr>
              <a:t>http://news.cntv.cn/2015/06/14/VIDE1434281175379129.shtml</a:t>
            </a:r>
            <a:endParaRPr kumimoji="0" lang="zh-TW" altLang="en-US" sz="1200" b="1">
              <a:solidFill>
                <a:srgbClr val="0000CC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 advClick="0" advTm="10000">
    <p:randomBa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圖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8" y="733425"/>
            <a:ext cx="4813300" cy="556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6" name="Rectangle 13"/>
          <p:cNvSpPr>
            <a:spLocks noChangeArrowheads="1"/>
          </p:cNvSpPr>
          <p:nvPr/>
        </p:nvSpPr>
        <p:spPr bwMode="auto">
          <a:xfrm>
            <a:off x="601663" y="180975"/>
            <a:ext cx="89233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CN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201</a:t>
            </a:r>
            <a:r>
              <a:rPr kumimoji="0" lang="en-US" altLang="zh-TW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5</a:t>
            </a:r>
            <a:r>
              <a:rPr kumimoji="0" lang="zh-CN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年</a:t>
            </a:r>
            <a:r>
              <a:rPr kumimoji="0" lang="zh-TW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媒体报导</a:t>
            </a:r>
            <a:r>
              <a:rPr kumimoji="0" lang="en-US" altLang="zh-TW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-</a:t>
            </a:r>
            <a:r>
              <a:rPr kumimoji="0" lang="zh-TW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北京晨报：</a:t>
            </a:r>
            <a:endParaRPr kumimoji="0" lang="en-US" altLang="zh-TW" sz="2800" dirty="0">
              <a:solidFill>
                <a:srgbClr val="C00000"/>
              </a:solidFill>
              <a:latin typeface="標楷體" pitchFamily="65" charset="-120"/>
              <a:ea typeface="標楷體" pitchFamily="65" charset="-120"/>
              <a:cs typeface="超研澤中圓"/>
            </a:endParaRPr>
          </a:p>
          <a:p>
            <a:r>
              <a:rPr kumimoji="0" lang="en-US" altLang="zh-CN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2015</a:t>
            </a:r>
            <a:r>
              <a:rPr kumimoji="0" lang="zh-CN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年海峡两岸青年创意创新创业邀请赛</a:t>
            </a:r>
            <a:r>
              <a:rPr kumimoji="0" lang="zh-TW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。</a:t>
            </a:r>
            <a:endParaRPr kumimoji="0" lang="zh-CN" altLang="en-US" sz="2800" dirty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超研澤中圓"/>
            </a:endParaRPr>
          </a:p>
        </p:txBody>
      </p:sp>
      <p:pic>
        <p:nvPicPr>
          <p:cNvPr id="57347" name="圖片 6"/>
          <p:cNvPicPr>
            <a:picLocks noChangeAspect="1"/>
          </p:cNvPicPr>
          <p:nvPr/>
        </p:nvPicPr>
        <p:blipFill>
          <a:blip r:embed="rId3"/>
          <a:srcRect l="2237" r="2238" b="21164"/>
          <a:stretch>
            <a:fillRect/>
          </a:stretch>
        </p:blipFill>
        <p:spPr bwMode="auto">
          <a:xfrm>
            <a:off x="5111750" y="1258888"/>
            <a:ext cx="4498975" cy="513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 5"/>
          <p:cNvSpPr/>
          <p:nvPr/>
        </p:nvSpPr>
        <p:spPr>
          <a:xfrm>
            <a:off x="1639888" y="115888"/>
            <a:ext cx="144462" cy="144462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/>
              <a:t>R</a:t>
            </a:r>
            <a:endParaRPr kumimoji="0" lang="zh-TW" altLang="en-US" sz="1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6E631D-D8EB-4FAD-87A8-B546DAD2B4E6}" type="slidenum">
              <a:rPr lang="zh-TW" altLang="en-US"/>
              <a:pPr>
                <a:defRPr/>
              </a:pPr>
              <a:t>37</a:t>
            </a:fld>
            <a:endParaRPr lang="zh-TW" altLang="en-US" dirty="0"/>
          </a:p>
        </p:txBody>
      </p:sp>
      <p:sp>
        <p:nvSpPr>
          <p:cNvPr id="57350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57351" name="Picture 8" descr="屠龍刀logo-橢圓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2" name="Rectangle 3"/>
          <p:cNvSpPr txBox="1">
            <a:spLocks noChangeArrowheads="1"/>
          </p:cNvSpPr>
          <p:nvPr/>
        </p:nvSpPr>
        <p:spPr bwMode="auto">
          <a:xfrm>
            <a:off x="601663" y="6272213"/>
            <a:ext cx="82296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buFont typeface="Arial" charset="0"/>
              <a:buNone/>
            </a:pPr>
            <a:r>
              <a:rPr kumimoji="0" lang="en-US" altLang="zh-TW" sz="1200" b="1">
                <a:solidFill>
                  <a:srgbClr val="0000CC"/>
                </a:solidFill>
                <a:latin typeface="標楷體" pitchFamily="65" charset="-120"/>
                <a:ea typeface="標楷體" pitchFamily="65" charset="-120"/>
                <a:hlinkClick r:id="rId5"/>
              </a:rPr>
              <a:t>http://bjcb.morningpost.com.cn/html/2015-06/15/content_352452.htm</a:t>
            </a:r>
            <a:endParaRPr kumimoji="0" lang="en-US" altLang="zh-TW" sz="1200" b="1">
              <a:solidFill>
                <a:srgbClr val="0000CC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 advClick="0" advTm="10000">
    <p:randomBa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3"/>
          <p:cNvSpPr>
            <a:spLocks noChangeArrowheads="1"/>
          </p:cNvSpPr>
          <p:nvPr/>
        </p:nvSpPr>
        <p:spPr bwMode="auto">
          <a:xfrm>
            <a:off x="601663" y="180975"/>
            <a:ext cx="89233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CN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201</a:t>
            </a:r>
            <a:r>
              <a:rPr kumimoji="0" lang="en-US" altLang="zh-TW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5</a:t>
            </a:r>
            <a:r>
              <a:rPr kumimoji="0" lang="zh-CN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年</a:t>
            </a:r>
            <a:r>
              <a:rPr kumimoji="0" lang="zh-TW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媒体报导</a:t>
            </a:r>
            <a:r>
              <a:rPr kumimoji="0" lang="en-US" altLang="zh-TW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-</a:t>
            </a:r>
            <a:r>
              <a:rPr kumimoji="0" lang="zh-TW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中国经济网</a:t>
            </a:r>
            <a:r>
              <a:rPr kumimoji="0" lang="en-US" altLang="zh-TW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&lt;</a:t>
            </a:r>
            <a:r>
              <a:rPr kumimoji="0" lang="zh-TW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经济日报</a:t>
            </a:r>
            <a:r>
              <a:rPr kumimoji="0" lang="en-US" altLang="zh-TW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&gt;</a:t>
            </a:r>
            <a:r>
              <a:rPr kumimoji="0" lang="zh-TW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：</a:t>
            </a:r>
            <a:endParaRPr kumimoji="0" lang="en-US" altLang="zh-TW" sz="2800" dirty="0">
              <a:solidFill>
                <a:srgbClr val="C00000"/>
              </a:solidFill>
              <a:latin typeface="標楷體" pitchFamily="65" charset="-120"/>
              <a:ea typeface="標楷體" pitchFamily="65" charset="-120"/>
              <a:cs typeface="超研澤中圓"/>
            </a:endParaRPr>
          </a:p>
          <a:p>
            <a:r>
              <a:rPr kumimoji="0" lang="en-US" altLang="zh-CN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2015</a:t>
            </a:r>
            <a:r>
              <a:rPr kumimoji="0" lang="zh-CN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年海峡两岸青年创意创新创业邀请赛</a:t>
            </a:r>
            <a:r>
              <a:rPr kumimoji="0" lang="zh-TW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。</a:t>
            </a:r>
            <a:endParaRPr kumimoji="0" lang="zh-CN" altLang="en-US" sz="2800" dirty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超研澤中圓"/>
            </a:endParaRPr>
          </a:p>
        </p:txBody>
      </p:sp>
      <p:pic>
        <p:nvPicPr>
          <p:cNvPr id="58370" name="圖片 7"/>
          <p:cNvPicPr>
            <a:picLocks noChangeAspect="1"/>
          </p:cNvPicPr>
          <p:nvPr/>
        </p:nvPicPr>
        <p:blipFill>
          <a:blip r:embed="rId2"/>
          <a:srcRect l="4546" r="4546" b="9090"/>
          <a:stretch>
            <a:fillRect/>
          </a:stretch>
        </p:blipFill>
        <p:spPr bwMode="auto">
          <a:xfrm>
            <a:off x="4973638" y="1258888"/>
            <a:ext cx="4202112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 5"/>
          <p:cNvSpPr/>
          <p:nvPr/>
        </p:nvSpPr>
        <p:spPr>
          <a:xfrm>
            <a:off x="1639888" y="115888"/>
            <a:ext cx="144462" cy="144462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/>
              <a:t>R</a:t>
            </a:r>
            <a:endParaRPr kumimoji="0" lang="zh-TW" altLang="en-US" sz="1200" dirty="0"/>
          </a:p>
        </p:txBody>
      </p:sp>
      <p:pic>
        <p:nvPicPr>
          <p:cNvPr id="58372" name="圖片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6113" y="1258888"/>
            <a:ext cx="4327525" cy="501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49AD79-6389-4674-B636-6E6A7CC072F8}" type="slidenum">
              <a:rPr lang="zh-TW" altLang="en-US"/>
              <a:pPr>
                <a:defRPr/>
              </a:pPr>
              <a:t>38</a:t>
            </a:fld>
            <a:endParaRPr lang="zh-TW" altLang="en-US" dirty="0"/>
          </a:p>
        </p:txBody>
      </p:sp>
      <p:sp>
        <p:nvSpPr>
          <p:cNvPr id="58374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58375" name="Picture 8" descr="屠龍刀logo-橢圓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6" name="Rectangle 3"/>
          <p:cNvSpPr txBox="1">
            <a:spLocks noChangeArrowheads="1"/>
          </p:cNvSpPr>
          <p:nvPr/>
        </p:nvSpPr>
        <p:spPr bwMode="auto">
          <a:xfrm>
            <a:off x="601663" y="6272213"/>
            <a:ext cx="82296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buFont typeface="Arial" charset="0"/>
              <a:buNone/>
            </a:pPr>
            <a:r>
              <a:rPr kumimoji="0" lang="en-US" altLang="zh-TW" sz="1200" b="1">
                <a:solidFill>
                  <a:srgbClr val="0000CC"/>
                </a:solidFill>
                <a:latin typeface="標楷體" pitchFamily="65" charset="-120"/>
                <a:ea typeface="標楷體" pitchFamily="65" charset="-120"/>
                <a:hlinkClick r:id="rId5"/>
              </a:rPr>
              <a:t>http://www.ce.cn/xwzx/gnsz/gdxw/201506/16/t20150616_5652651.shtml</a:t>
            </a:r>
            <a:endParaRPr kumimoji="0" lang="zh-TW" altLang="en-US" sz="1200" b="1">
              <a:solidFill>
                <a:srgbClr val="0000CC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 advClick="0" advTm="10000">
    <p:randomBa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3"/>
          <p:cNvSpPr>
            <a:spLocks noChangeArrowheads="1"/>
          </p:cNvSpPr>
          <p:nvPr/>
        </p:nvSpPr>
        <p:spPr bwMode="auto">
          <a:xfrm>
            <a:off x="601663" y="180975"/>
            <a:ext cx="89233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CN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201</a:t>
            </a:r>
            <a:r>
              <a:rPr kumimoji="0" lang="en-US" altLang="zh-TW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5</a:t>
            </a:r>
            <a:r>
              <a:rPr kumimoji="0" lang="zh-CN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年</a:t>
            </a:r>
            <a:r>
              <a:rPr kumimoji="0" lang="zh-TW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媒体报导</a:t>
            </a:r>
            <a:r>
              <a:rPr kumimoji="0" lang="en-US" altLang="zh-TW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-</a:t>
            </a:r>
            <a:r>
              <a:rPr kumimoji="0" lang="zh-TW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厦门广电网：</a:t>
            </a:r>
            <a:endParaRPr kumimoji="0" lang="en-US" altLang="zh-TW" sz="2800" dirty="0">
              <a:solidFill>
                <a:srgbClr val="C00000"/>
              </a:solidFill>
              <a:latin typeface="標楷體" pitchFamily="65" charset="-120"/>
              <a:ea typeface="標楷體" pitchFamily="65" charset="-120"/>
              <a:cs typeface="超研澤中圓"/>
            </a:endParaRPr>
          </a:p>
          <a:p>
            <a:r>
              <a:rPr kumimoji="0" lang="en-US" altLang="zh-CN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2015</a:t>
            </a:r>
            <a:r>
              <a:rPr kumimoji="0" lang="zh-CN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年海峡两岸青年创意创新创业邀请赛</a:t>
            </a:r>
            <a:r>
              <a:rPr kumimoji="0" lang="zh-TW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。</a:t>
            </a:r>
            <a:endParaRPr kumimoji="0" lang="zh-CN" altLang="en-US" sz="2800" dirty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超研澤中圓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639888" y="115888"/>
            <a:ext cx="144462" cy="144462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/>
              <a:t>R</a:t>
            </a:r>
            <a:endParaRPr kumimoji="0" lang="zh-TW" altLang="en-US" sz="1200" dirty="0"/>
          </a:p>
        </p:txBody>
      </p:sp>
      <p:pic>
        <p:nvPicPr>
          <p:cNvPr id="59395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663" y="1258888"/>
            <a:ext cx="8685212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5E67E1-7304-474E-AB10-E0127ACFF914}" type="slidenum">
              <a:rPr lang="zh-TW" altLang="en-US"/>
              <a:pPr>
                <a:defRPr/>
              </a:pPr>
              <a:t>39</a:t>
            </a:fld>
            <a:endParaRPr lang="zh-TW" altLang="en-US" dirty="0"/>
          </a:p>
        </p:txBody>
      </p:sp>
      <p:sp>
        <p:nvSpPr>
          <p:cNvPr id="59397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59398" name="Picture 8" descr="屠龍刀logo-橢圓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9" name="Rectangle 3"/>
          <p:cNvSpPr txBox="1">
            <a:spLocks noChangeArrowheads="1"/>
          </p:cNvSpPr>
          <p:nvPr/>
        </p:nvSpPr>
        <p:spPr bwMode="auto">
          <a:xfrm>
            <a:off x="601663" y="6272213"/>
            <a:ext cx="82296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buFont typeface="Arial" charset="0"/>
              <a:buNone/>
            </a:pPr>
            <a:r>
              <a:rPr kumimoji="0" lang="en-US" altLang="zh-TW" sz="1200" b="1">
                <a:solidFill>
                  <a:srgbClr val="0000CC"/>
                </a:solidFill>
                <a:latin typeface="標楷體" pitchFamily="65" charset="-120"/>
                <a:ea typeface="標楷體" pitchFamily="65" charset="-120"/>
                <a:hlinkClick r:id="rId4"/>
              </a:rPr>
              <a:t>http://taiwan.xmtv.cn/2015/06/12/VIDE1434083418811265.shtml</a:t>
            </a:r>
            <a:endParaRPr kumimoji="0" lang="zh-TW" altLang="en-US" sz="1200" b="1">
              <a:solidFill>
                <a:srgbClr val="0000CC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 advClick="0" advTm="10000">
    <p:randomBa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3"/>
          <p:cNvSpPr>
            <a:spLocks noChangeArrowheads="1"/>
          </p:cNvSpPr>
          <p:nvPr/>
        </p:nvSpPr>
        <p:spPr bwMode="auto">
          <a:xfrm>
            <a:off x="601663" y="180975"/>
            <a:ext cx="89233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亮度均匀：</a:t>
            </a:r>
            <a:r>
              <a:rPr kumimoji="0" lang="zh-CN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有效降低视觉压力，增加空间美感。</a:t>
            </a:r>
          </a:p>
        </p:txBody>
      </p:sp>
      <p:pic>
        <p:nvPicPr>
          <p:cNvPr id="22530" name="圖片 1"/>
          <p:cNvPicPr>
            <a:picLocks noChangeAspect="1"/>
          </p:cNvPicPr>
          <p:nvPr/>
        </p:nvPicPr>
        <p:blipFill>
          <a:blip r:embed="rId2"/>
          <a:srcRect b="4437"/>
          <a:stretch>
            <a:fillRect/>
          </a:stretch>
        </p:blipFill>
        <p:spPr bwMode="auto">
          <a:xfrm>
            <a:off x="815975" y="1025525"/>
            <a:ext cx="3990975" cy="516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圖片 3"/>
          <p:cNvPicPr>
            <a:picLocks noChangeAspect="1"/>
          </p:cNvPicPr>
          <p:nvPr/>
        </p:nvPicPr>
        <p:blipFill>
          <a:blip r:embed="rId3"/>
          <a:srcRect b="5115"/>
          <a:stretch>
            <a:fillRect/>
          </a:stretch>
        </p:blipFill>
        <p:spPr bwMode="auto">
          <a:xfrm>
            <a:off x="5165725" y="1025525"/>
            <a:ext cx="3892550" cy="516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326" y="5847402"/>
            <a:ext cx="975452" cy="343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051" y="5847402"/>
            <a:ext cx="975452" cy="343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5A90A3-65E7-4048-B75F-CBC04556C7AC}" type="slidenum">
              <a:rPr lang="zh-TW" altLang="en-US"/>
              <a:pPr>
                <a:defRPr/>
              </a:pPr>
              <a:t>4</a:t>
            </a:fld>
            <a:endParaRPr lang="zh-TW" altLang="en-US" dirty="0"/>
          </a:p>
        </p:txBody>
      </p:sp>
      <p:sp>
        <p:nvSpPr>
          <p:cNvPr id="22535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22536" name="Picture 8" descr="屠龍刀logo-橢圓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3"/>
          <p:cNvSpPr>
            <a:spLocks noChangeArrowheads="1"/>
          </p:cNvSpPr>
          <p:nvPr/>
        </p:nvSpPr>
        <p:spPr bwMode="auto">
          <a:xfrm>
            <a:off x="601663" y="180975"/>
            <a:ext cx="89233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CN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201</a:t>
            </a:r>
            <a:r>
              <a:rPr kumimoji="0" lang="en-US" altLang="zh-TW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5</a:t>
            </a:r>
            <a:r>
              <a:rPr kumimoji="0" lang="zh-CN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年</a:t>
            </a:r>
            <a:r>
              <a:rPr kumimoji="0" lang="zh-TW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媒体报导</a:t>
            </a:r>
            <a:r>
              <a:rPr kumimoji="0" lang="en-US" altLang="zh-TW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-</a:t>
            </a:r>
            <a:r>
              <a:rPr kumimoji="0" lang="zh-TW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澳门日报：</a:t>
            </a:r>
            <a:endParaRPr kumimoji="0" lang="en-US" altLang="zh-TW" sz="2800" dirty="0">
              <a:solidFill>
                <a:srgbClr val="C00000"/>
              </a:solidFill>
              <a:latin typeface="標楷體" pitchFamily="65" charset="-120"/>
              <a:ea typeface="標楷體" pitchFamily="65" charset="-120"/>
              <a:cs typeface="超研澤中圓"/>
            </a:endParaRPr>
          </a:p>
          <a:p>
            <a:r>
              <a:rPr kumimoji="0" lang="en-US" altLang="zh-CN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2015</a:t>
            </a:r>
            <a:r>
              <a:rPr kumimoji="0" lang="zh-CN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年海峡两岸青年创意创新创业邀请赛</a:t>
            </a:r>
            <a:r>
              <a:rPr kumimoji="0" lang="zh-TW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。</a:t>
            </a:r>
            <a:endParaRPr kumimoji="0" lang="zh-CN" altLang="en-US" sz="2800" dirty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超研澤中圓"/>
            </a:endParaRPr>
          </a:p>
        </p:txBody>
      </p:sp>
      <p:pic>
        <p:nvPicPr>
          <p:cNvPr id="60418" name="圖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5388" y="1258888"/>
            <a:ext cx="5878512" cy="501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 5"/>
          <p:cNvSpPr/>
          <p:nvPr/>
        </p:nvSpPr>
        <p:spPr>
          <a:xfrm>
            <a:off x="1639888" y="115888"/>
            <a:ext cx="144462" cy="144462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/>
              <a:t>R</a:t>
            </a:r>
            <a:endParaRPr kumimoji="0" lang="zh-TW" altLang="en-US" sz="1200" dirty="0"/>
          </a:p>
        </p:txBody>
      </p:sp>
      <p:pic>
        <p:nvPicPr>
          <p:cNvPr id="60420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" y="1258888"/>
            <a:ext cx="3113088" cy="501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直線接點 4"/>
          <p:cNvCxnSpPr/>
          <p:nvPr/>
        </p:nvCxnSpPr>
        <p:spPr>
          <a:xfrm>
            <a:off x="7750175" y="2425700"/>
            <a:ext cx="1520825" cy="317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 flipV="1">
            <a:off x="3851275" y="2555875"/>
            <a:ext cx="1317625" cy="95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 flipV="1">
            <a:off x="5048250" y="2835275"/>
            <a:ext cx="3587750" cy="317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3CDA28-FBB2-4ABC-8360-BEE4FAD8EF11}" type="slidenum">
              <a:rPr lang="zh-TW" altLang="en-US"/>
              <a:pPr>
                <a:defRPr/>
              </a:pPr>
              <a:t>40</a:t>
            </a:fld>
            <a:endParaRPr lang="zh-TW" altLang="en-US" dirty="0"/>
          </a:p>
        </p:txBody>
      </p:sp>
      <p:sp>
        <p:nvSpPr>
          <p:cNvPr id="60425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60426" name="Picture 8" descr="屠龍刀logo-橢圓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7" name="Rectangle 3"/>
          <p:cNvSpPr txBox="1">
            <a:spLocks noChangeArrowheads="1"/>
          </p:cNvSpPr>
          <p:nvPr/>
        </p:nvSpPr>
        <p:spPr bwMode="auto">
          <a:xfrm>
            <a:off x="601663" y="6272213"/>
            <a:ext cx="82296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buFont typeface="Arial" charset="0"/>
              <a:buNone/>
            </a:pPr>
            <a:r>
              <a:rPr kumimoji="0" lang="en-US" altLang="zh-TW" sz="1200" b="1">
                <a:solidFill>
                  <a:srgbClr val="0000CC"/>
                </a:solidFill>
                <a:latin typeface="標楷體" pitchFamily="65" charset="-120"/>
                <a:ea typeface="標楷體" pitchFamily="65" charset="-120"/>
                <a:hlinkClick r:id="rId5"/>
              </a:rPr>
              <a:t>http://www.macaodaily.com/html/2015-06/15/content_1005646.htm</a:t>
            </a:r>
            <a:endParaRPr kumimoji="0" lang="zh-TW" altLang="en-US" sz="1200" b="1">
              <a:solidFill>
                <a:srgbClr val="0000CC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 advClick="0" advTm="10000">
    <p:randomBa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3"/>
          <p:cNvSpPr>
            <a:spLocks noChangeArrowheads="1"/>
          </p:cNvSpPr>
          <p:nvPr/>
        </p:nvSpPr>
        <p:spPr bwMode="auto">
          <a:xfrm>
            <a:off x="601663" y="180975"/>
            <a:ext cx="89233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CN" sz="360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201</a:t>
            </a:r>
            <a:r>
              <a:rPr kumimoji="0" lang="en-US" altLang="zh-TW" sz="360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5</a:t>
            </a:r>
            <a:r>
              <a:rPr kumimoji="0" lang="zh-CN" altLang="en-US" sz="360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年</a:t>
            </a:r>
            <a:r>
              <a:rPr kumimoji="0" lang="zh-TW" altLang="en-US" sz="360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媒体报导</a:t>
            </a:r>
            <a:r>
              <a:rPr kumimoji="0" lang="en-US" altLang="zh-TW" sz="360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-i</a:t>
            </a:r>
            <a:r>
              <a:rPr kumimoji="0" lang="zh-TW" altLang="en-US" sz="360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时代报</a:t>
            </a:r>
            <a:r>
              <a:rPr kumimoji="0" lang="en-US" altLang="zh-TW" sz="360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:</a:t>
            </a:r>
            <a:endParaRPr kumimoji="0" lang="zh-CN" altLang="en-US" sz="360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超研澤中圓"/>
            </a:endParaRPr>
          </a:p>
        </p:txBody>
      </p:sp>
      <p:pic>
        <p:nvPicPr>
          <p:cNvPr id="61442" name="圖片 2"/>
          <p:cNvPicPr>
            <a:picLocks noChangeAspect="1"/>
          </p:cNvPicPr>
          <p:nvPr/>
        </p:nvPicPr>
        <p:blipFill>
          <a:blip r:embed="rId2"/>
          <a:srcRect l="2376" t="2737" r="1640"/>
          <a:stretch>
            <a:fillRect/>
          </a:stretch>
        </p:blipFill>
        <p:spPr bwMode="auto">
          <a:xfrm>
            <a:off x="271463" y="828675"/>
            <a:ext cx="93472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 5"/>
          <p:cNvSpPr/>
          <p:nvPr/>
        </p:nvSpPr>
        <p:spPr>
          <a:xfrm>
            <a:off x="1639888" y="115888"/>
            <a:ext cx="144462" cy="144462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/>
              <a:t>R</a:t>
            </a:r>
            <a:endParaRPr kumimoji="0" lang="zh-TW" altLang="en-US" sz="1200" dirty="0"/>
          </a:p>
        </p:txBody>
      </p:sp>
      <p:sp>
        <p:nvSpPr>
          <p:cNvPr id="5" name="矩形 4"/>
          <p:cNvSpPr/>
          <p:nvPr/>
        </p:nvSpPr>
        <p:spPr>
          <a:xfrm>
            <a:off x="214313" y="3644900"/>
            <a:ext cx="3875087" cy="949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90196B-DC9D-4825-AD91-65730407F53C}" type="slidenum">
              <a:rPr lang="zh-TW" altLang="en-US"/>
              <a:pPr>
                <a:defRPr/>
              </a:pPr>
              <a:t>41</a:t>
            </a:fld>
            <a:endParaRPr lang="zh-TW" altLang="en-US" dirty="0"/>
          </a:p>
        </p:txBody>
      </p:sp>
      <p:sp>
        <p:nvSpPr>
          <p:cNvPr id="61446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61447" name="Picture 8" descr="屠龍刀logo-橢圓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8" name="Rectangle 3"/>
          <p:cNvSpPr txBox="1">
            <a:spLocks noChangeArrowheads="1"/>
          </p:cNvSpPr>
          <p:nvPr/>
        </p:nvSpPr>
        <p:spPr bwMode="auto">
          <a:xfrm>
            <a:off x="601663" y="6272213"/>
            <a:ext cx="82296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buFont typeface="Arial" charset="0"/>
              <a:buNone/>
            </a:pPr>
            <a:r>
              <a:rPr kumimoji="0" lang="en-US" altLang="zh-TW" sz="1200" b="1">
                <a:solidFill>
                  <a:srgbClr val="0000CC"/>
                </a:solidFill>
                <a:latin typeface="標楷體" pitchFamily="65" charset="-120"/>
                <a:ea typeface="標楷體" pitchFamily="65" charset="-120"/>
                <a:hlinkClick r:id="rId4"/>
              </a:rPr>
              <a:t>http://newspaper.jfdaily.com/isdb/html/2015-06/15/content_1198430.htm</a:t>
            </a:r>
            <a:endParaRPr kumimoji="0" lang="zh-TW" altLang="en-US" sz="1200" b="1">
              <a:solidFill>
                <a:srgbClr val="0000CC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 advClick="0" advTm="10000">
    <p:randomBa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橢圓 5"/>
          <p:cNvSpPr/>
          <p:nvPr/>
        </p:nvSpPr>
        <p:spPr>
          <a:xfrm>
            <a:off x="1639888" y="115888"/>
            <a:ext cx="144462" cy="144462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/>
              <a:t>R</a:t>
            </a:r>
            <a:endParaRPr kumimoji="0" lang="zh-TW" altLang="en-US" sz="1200" dirty="0"/>
          </a:p>
        </p:txBody>
      </p:sp>
      <p:pic>
        <p:nvPicPr>
          <p:cNvPr id="62466" name="圖片 4"/>
          <p:cNvPicPr>
            <a:picLocks noChangeAspect="1"/>
          </p:cNvPicPr>
          <p:nvPr/>
        </p:nvPicPr>
        <p:blipFill>
          <a:blip r:embed="rId2"/>
          <a:srcRect l="3966" t="1740" r="20692" b="28639"/>
          <a:stretch>
            <a:fillRect/>
          </a:stretch>
        </p:blipFill>
        <p:spPr bwMode="auto">
          <a:xfrm>
            <a:off x="601663" y="835025"/>
            <a:ext cx="4492625" cy="543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圖片 6"/>
          <p:cNvPicPr>
            <a:picLocks noChangeAspect="1"/>
          </p:cNvPicPr>
          <p:nvPr/>
        </p:nvPicPr>
        <p:blipFill>
          <a:blip r:embed="rId3"/>
          <a:srcRect t="-2867" b="5380"/>
          <a:stretch>
            <a:fillRect/>
          </a:stretch>
        </p:blipFill>
        <p:spPr bwMode="auto">
          <a:xfrm>
            <a:off x="5264150" y="692150"/>
            <a:ext cx="4057650" cy="558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964" y="5935436"/>
            <a:ext cx="979043" cy="344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2469" name="Rectangle 13"/>
          <p:cNvSpPr>
            <a:spLocks noChangeArrowheads="1"/>
          </p:cNvSpPr>
          <p:nvPr/>
        </p:nvSpPr>
        <p:spPr bwMode="auto">
          <a:xfrm>
            <a:off x="601663" y="180975"/>
            <a:ext cx="89233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CN" sz="360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2014</a:t>
            </a:r>
            <a:r>
              <a:rPr kumimoji="0" lang="zh-CN" altLang="en-US" sz="360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年受邀台北国际发明暨技术交易展</a:t>
            </a:r>
            <a:r>
              <a:rPr kumimoji="0" lang="zh-TW" altLang="en-US" sz="360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展出</a:t>
            </a:r>
            <a:endParaRPr kumimoji="0" lang="zh-CN" altLang="en-US" sz="360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超研澤中圓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FBFE29-20B4-4723-B27A-4480F0516275}" type="slidenum">
              <a:rPr lang="zh-TW" altLang="en-US"/>
              <a:pPr>
                <a:defRPr/>
              </a:pPr>
              <a:t>42</a:t>
            </a:fld>
            <a:endParaRPr lang="zh-TW" altLang="en-US" dirty="0"/>
          </a:p>
        </p:txBody>
      </p:sp>
      <p:sp>
        <p:nvSpPr>
          <p:cNvPr id="62471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62472" name="Picture 8" descr="屠龍刀logo-橢圓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randomBa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3"/>
          <p:cNvSpPr>
            <a:spLocks noChangeArrowheads="1"/>
          </p:cNvSpPr>
          <p:nvPr/>
        </p:nvSpPr>
        <p:spPr bwMode="auto">
          <a:xfrm>
            <a:off x="601663" y="180975"/>
            <a:ext cx="89233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CN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2014</a:t>
            </a:r>
            <a:r>
              <a:rPr kumimoji="0" lang="zh-CN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年</a:t>
            </a:r>
            <a:r>
              <a:rPr kumimoji="0" lang="zh-TW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媒体报导</a:t>
            </a:r>
            <a:r>
              <a:rPr kumimoji="0" lang="en-US" altLang="zh-TW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-</a:t>
            </a:r>
            <a:r>
              <a:rPr kumimoji="0" lang="zh-TW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新华社：</a:t>
            </a:r>
            <a:endParaRPr kumimoji="0" lang="en-US" altLang="zh-TW" sz="2800" dirty="0">
              <a:solidFill>
                <a:srgbClr val="C00000"/>
              </a:solidFill>
              <a:latin typeface="標楷體" pitchFamily="65" charset="-120"/>
              <a:ea typeface="標楷體" pitchFamily="65" charset="-120"/>
              <a:cs typeface="超研澤中圓"/>
            </a:endParaRPr>
          </a:p>
          <a:p>
            <a:r>
              <a:rPr kumimoji="0" lang="en-US" altLang="zh-CN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2014</a:t>
            </a:r>
            <a:r>
              <a:rPr kumimoji="0" lang="zh-CN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年台北国际发明暨技术交易展</a:t>
            </a:r>
            <a:r>
              <a:rPr kumimoji="0" lang="zh-TW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。</a:t>
            </a:r>
            <a:endParaRPr kumimoji="0" lang="zh-CN" altLang="en-US" sz="2800" dirty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超研澤中圓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639888" y="115888"/>
            <a:ext cx="144462" cy="144462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/>
              <a:t>R</a:t>
            </a:r>
            <a:endParaRPr kumimoji="0" lang="zh-TW" altLang="en-US" sz="1200" dirty="0"/>
          </a:p>
        </p:txBody>
      </p:sp>
      <p:pic>
        <p:nvPicPr>
          <p:cNvPr id="63491" name="圖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663" y="1258888"/>
            <a:ext cx="883920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ED922-197E-4705-B64C-0F07AAC7E567}" type="slidenum">
              <a:rPr lang="zh-TW" altLang="en-US"/>
              <a:pPr>
                <a:defRPr/>
              </a:pPr>
              <a:t>43</a:t>
            </a:fld>
            <a:endParaRPr lang="zh-TW" altLang="en-US" dirty="0"/>
          </a:p>
        </p:txBody>
      </p:sp>
      <p:sp>
        <p:nvSpPr>
          <p:cNvPr id="63493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63494" name="Picture 8" descr="屠龍刀logo-橢圓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5" name="Rectangle 3"/>
          <p:cNvSpPr txBox="1">
            <a:spLocks noChangeArrowheads="1"/>
          </p:cNvSpPr>
          <p:nvPr/>
        </p:nvSpPr>
        <p:spPr bwMode="auto">
          <a:xfrm>
            <a:off x="601663" y="6272213"/>
            <a:ext cx="82296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buFont typeface="Arial" charset="0"/>
              <a:buNone/>
            </a:pPr>
            <a:r>
              <a:rPr kumimoji="0" lang="en-US" altLang="zh-TW" sz="1200" b="1">
                <a:solidFill>
                  <a:srgbClr val="0000CC"/>
                </a:solidFill>
                <a:latin typeface="標楷體" pitchFamily="65" charset="-120"/>
                <a:ea typeface="標楷體" pitchFamily="65" charset="-120"/>
                <a:hlinkClick r:id="rId5"/>
              </a:rPr>
              <a:t>http://news.xinhuanet.com/tw/2014-09/18/c_1112538736.htm</a:t>
            </a:r>
            <a:endParaRPr kumimoji="0" lang="zh-TW" altLang="en-US" sz="1200" b="1">
              <a:solidFill>
                <a:srgbClr val="0000CC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 advClick="0" advTm="10000">
    <p:randomBa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3"/>
          <p:cNvSpPr>
            <a:spLocks noChangeArrowheads="1"/>
          </p:cNvSpPr>
          <p:nvPr/>
        </p:nvSpPr>
        <p:spPr bwMode="auto">
          <a:xfrm>
            <a:off x="601663" y="180975"/>
            <a:ext cx="89233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CN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2014</a:t>
            </a:r>
            <a:r>
              <a:rPr kumimoji="0" lang="zh-CN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年</a:t>
            </a:r>
            <a:r>
              <a:rPr kumimoji="0" lang="zh-TW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媒体报导</a:t>
            </a:r>
            <a:r>
              <a:rPr kumimoji="0" lang="en-US" altLang="zh-TW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-</a:t>
            </a:r>
            <a:r>
              <a:rPr kumimoji="0" lang="zh-TW" altLang="en-US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中央社：</a:t>
            </a:r>
            <a:endParaRPr kumimoji="0" lang="en-US" altLang="zh-TW" sz="2800" dirty="0">
              <a:solidFill>
                <a:srgbClr val="C00000"/>
              </a:solidFill>
              <a:latin typeface="標楷體" pitchFamily="65" charset="-120"/>
              <a:ea typeface="標楷體" pitchFamily="65" charset="-120"/>
              <a:cs typeface="超研澤中圓"/>
            </a:endParaRPr>
          </a:p>
          <a:p>
            <a:r>
              <a:rPr kumimoji="0" lang="en-US" altLang="zh-CN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2014</a:t>
            </a:r>
            <a:r>
              <a:rPr kumimoji="0" lang="zh-CN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年台北国际发明暨技术交易展</a:t>
            </a:r>
            <a:r>
              <a:rPr kumimoji="0" lang="zh-TW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。</a:t>
            </a:r>
            <a:endParaRPr kumimoji="0" lang="zh-CN" altLang="en-US" sz="2800" dirty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超研澤中圓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639888" y="115888"/>
            <a:ext cx="144462" cy="144462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/>
              <a:t>R</a:t>
            </a:r>
            <a:endParaRPr kumimoji="0" lang="zh-TW" altLang="en-US" sz="1200" dirty="0"/>
          </a:p>
        </p:txBody>
      </p:sp>
      <p:pic>
        <p:nvPicPr>
          <p:cNvPr id="65539" name="圖片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488" y="1258888"/>
            <a:ext cx="8926512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2D0B3F-CB79-4EBE-8EF0-6C9FBAE28148}" type="slidenum">
              <a:rPr lang="zh-TW" altLang="en-US"/>
              <a:pPr>
                <a:defRPr/>
              </a:pPr>
              <a:t>44</a:t>
            </a:fld>
            <a:endParaRPr lang="zh-TW" altLang="en-US" dirty="0"/>
          </a:p>
        </p:txBody>
      </p:sp>
      <p:sp>
        <p:nvSpPr>
          <p:cNvPr id="65541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65542" name="Picture 8" descr="屠龍刀logo-橢圓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3" name="Rectangle 3"/>
          <p:cNvSpPr txBox="1">
            <a:spLocks noChangeArrowheads="1"/>
          </p:cNvSpPr>
          <p:nvPr/>
        </p:nvSpPr>
        <p:spPr bwMode="auto">
          <a:xfrm>
            <a:off x="601663" y="6272213"/>
            <a:ext cx="82296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buFont typeface="Arial" charset="0"/>
              <a:buNone/>
            </a:pPr>
            <a:r>
              <a:rPr kumimoji="0" lang="en-US" altLang="zh-TW" sz="1200" b="1">
                <a:solidFill>
                  <a:srgbClr val="0000CC"/>
                </a:solidFill>
                <a:latin typeface="標楷體" pitchFamily="65" charset="-120"/>
                <a:ea typeface="標楷體" pitchFamily="65" charset="-120"/>
                <a:hlinkClick r:id="rId5"/>
              </a:rPr>
              <a:t>http://www.moea.gov.tw/Mns/populace/news/News.aspx?kind=1&amp;menu_id=40&amp;news_id=38842</a:t>
            </a:r>
            <a:endParaRPr kumimoji="0" lang="zh-TW" altLang="en-US" sz="1200" b="1">
              <a:solidFill>
                <a:srgbClr val="0000CC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 advClick="0" advTm="10000">
    <p:randomBa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3"/>
          <p:cNvSpPr>
            <a:spLocks noChangeArrowheads="1"/>
          </p:cNvSpPr>
          <p:nvPr/>
        </p:nvSpPr>
        <p:spPr bwMode="auto">
          <a:xfrm>
            <a:off x="601663" y="180975"/>
            <a:ext cx="89233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kumimoji="0" lang="zh-TW" altLang="zh-TW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具有创新的产品、技术</a:t>
            </a:r>
            <a:r>
              <a:rPr kumimoji="0" lang="en-US" altLang="zh-TW" sz="28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:</a:t>
            </a:r>
            <a:endParaRPr kumimoji="0" lang="zh-TW" altLang="zh-TW" sz="2800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639888" y="115888"/>
            <a:ext cx="144462" cy="144462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/>
              <a:t>R</a:t>
            </a:r>
            <a:endParaRPr kumimoji="0" lang="zh-TW" altLang="en-US" sz="1200" dirty="0"/>
          </a:p>
        </p:txBody>
      </p:sp>
      <p:pic>
        <p:nvPicPr>
          <p:cNvPr id="67587" name="圖片 2"/>
          <p:cNvPicPr>
            <a:picLocks noChangeAspect="1"/>
          </p:cNvPicPr>
          <p:nvPr/>
        </p:nvPicPr>
        <p:blipFill>
          <a:blip r:embed="rId2"/>
          <a:srcRect t="5119"/>
          <a:stretch>
            <a:fillRect/>
          </a:stretch>
        </p:blipFill>
        <p:spPr bwMode="auto">
          <a:xfrm>
            <a:off x="5000625" y="1062038"/>
            <a:ext cx="4224338" cy="516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323" y="5919179"/>
            <a:ext cx="939126" cy="330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7589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67590" name="Picture 8" descr="屠龍刀logo-橢圓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4A9166-65C3-48F4-A832-A17BCCA700CE}" type="slidenum">
              <a:rPr lang="zh-TW" altLang="en-US"/>
              <a:pPr>
                <a:defRPr/>
              </a:pPr>
              <a:t>45</a:t>
            </a:fld>
            <a:endParaRPr lang="zh-TW" altLang="en-US" dirty="0"/>
          </a:p>
        </p:txBody>
      </p:sp>
      <p:sp>
        <p:nvSpPr>
          <p:cNvPr id="67592" name="矩形 9"/>
          <p:cNvSpPr>
            <a:spLocks noChangeArrowheads="1"/>
          </p:cNvSpPr>
          <p:nvPr/>
        </p:nvSpPr>
        <p:spPr bwMode="auto">
          <a:xfrm>
            <a:off x="839788" y="1062038"/>
            <a:ext cx="3856037" cy="440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200" dirty="0">
                <a:latin typeface="標楷體" pitchFamily="65" charset="-120"/>
                <a:ea typeface="標楷體" pitchFamily="65" charset="-120"/>
              </a:rPr>
              <a:t>     </a:t>
            </a:r>
            <a:r>
              <a:rPr kumimoji="0" lang="zh-TW" altLang="en-US" sz="2800" dirty="0">
                <a:latin typeface="標楷體" pitchFamily="65" charset="-120"/>
                <a:ea typeface="標楷體" pitchFamily="65" charset="-120"/>
              </a:rPr>
              <a:t>龙骨灯</a:t>
            </a:r>
            <a:r>
              <a:rPr kumimoji="0" lang="zh-TW" altLang="zh-TW" sz="2800" dirty="0">
                <a:latin typeface="標楷體" pitchFamily="65" charset="-120"/>
                <a:ea typeface="標楷體" pitchFamily="65" charset="-120"/>
              </a:rPr>
              <a:t>是专利商品，现已取得台湾、美国</a:t>
            </a:r>
            <a:r>
              <a:rPr kumimoji="0" lang="zh-TW" altLang="en-US" sz="2800" dirty="0">
                <a:latin typeface="標楷體" pitchFamily="65" charset="-120"/>
                <a:ea typeface="標楷體" pitchFamily="65" charset="-120"/>
              </a:rPr>
              <a:t>发明</a:t>
            </a:r>
            <a:r>
              <a:rPr kumimoji="0" lang="zh-TW" altLang="zh-TW" sz="2800" dirty="0">
                <a:latin typeface="標楷體" pitchFamily="65" charset="-120"/>
                <a:ea typeface="標楷體" pitchFamily="65" charset="-120"/>
              </a:rPr>
              <a:t>专利</a:t>
            </a:r>
            <a:r>
              <a:rPr kumimoji="0" lang="zh-TW" altLang="zh-TW" sz="2800" dirty="0" smtClean="0">
                <a:latin typeface="標楷體" pitchFamily="65" charset="-120"/>
                <a:ea typeface="標楷體" pitchFamily="65" charset="-120"/>
              </a:rPr>
              <a:t>，大</a:t>
            </a:r>
            <a:r>
              <a:rPr kumimoji="0" lang="zh-TW" altLang="zh-TW" sz="2800" dirty="0">
                <a:latin typeface="標楷體" pitchFamily="65" charset="-120"/>
                <a:ea typeface="標楷體" pitchFamily="65" charset="-120"/>
              </a:rPr>
              <a:t>陆新型专利</a:t>
            </a:r>
            <a:r>
              <a:rPr kumimoji="0" lang="zh-TW" altLang="zh-TW" sz="2800" dirty="0" smtClean="0">
                <a:latin typeface="標楷體" pitchFamily="65" charset="-120"/>
                <a:ea typeface="標楷體" pitchFamily="65" charset="-120"/>
              </a:rPr>
              <a:t>，大</a:t>
            </a:r>
            <a:r>
              <a:rPr kumimoji="0" lang="zh-TW" altLang="zh-TW" sz="2800" dirty="0">
                <a:latin typeface="標楷體" pitchFamily="65" charset="-120"/>
                <a:ea typeface="標楷體" pitchFamily="65" charset="-120"/>
              </a:rPr>
              <a:t>陆发明专利审查中，取得关键技术的发明专利。</a:t>
            </a:r>
          </a:p>
          <a:p>
            <a:r>
              <a:rPr kumimoji="0" lang="en-US" altLang="zh-TW" sz="2800" dirty="0">
                <a:latin typeface="標楷體" pitchFamily="65" charset="-120"/>
                <a:ea typeface="標楷體" pitchFamily="65" charset="-120"/>
              </a:rPr>
              <a:t>    </a:t>
            </a:r>
            <a:r>
              <a:rPr kumimoji="0" lang="zh-TW" altLang="zh-TW" sz="2800" dirty="0">
                <a:latin typeface="標楷體" pitchFamily="65" charset="-120"/>
                <a:ea typeface="標楷體" pitchFamily="65" charset="-120"/>
              </a:rPr>
              <a:t>本商品属全球首发</a:t>
            </a:r>
            <a:endParaRPr kumimoji="0"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r>
              <a:rPr kumimoji="0" lang="zh-TW" altLang="zh-TW" sz="2800" dirty="0">
                <a:latin typeface="標楷體" pitchFamily="65" charset="-120"/>
                <a:ea typeface="標楷體" pitchFamily="65" charset="-120"/>
              </a:rPr>
              <a:t>，市场上没有可与其相较之产品，属于创新之商品。</a:t>
            </a:r>
          </a:p>
        </p:txBody>
      </p:sp>
    </p:spTree>
  </p:cSld>
  <p:clrMapOvr>
    <a:masterClrMapping/>
  </p:clrMapOvr>
  <p:transition spd="slow" advClick="0" advTm="10000">
    <p:randomBa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橢圓 5"/>
          <p:cNvSpPr/>
          <p:nvPr/>
        </p:nvSpPr>
        <p:spPr>
          <a:xfrm>
            <a:off x="1639888" y="115888"/>
            <a:ext cx="144462" cy="144462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/>
              <a:t>R</a:t>
            </a:r>
            <a:endParaRPr kumimoji="0" lang="zh-TW" altLang="en-US" sz="1200" dirty="0"/>
          </a:p>
        </p:txBody>
      </p:sp>
      <p:sp>
        <p:nvSpPr>
          <p:cNvPr id="68610" name="Rectangle 13"/>
          <p:cNvSpPr>
            <a:spLocks noChangeArrowheads="1"/>
          </p:cNvSpPr>
          <p:nvPr/>
        </p:nvSpPr>
        <p:spPr bwMode="auto">
          <a:xfrm>
            <a:off x="601663" y="180975"/>
            <a:ext cx="89233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kumimoji="0" lang="zh-CN" altLang="en-US" sz="360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具有可扩张性及高成长潜力</a:t>
            </a:r>
            <a:r>
              <a:rPr kumimoji="0" lang="en-US" altLang="zh-CN" sz="360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:</a:t>
            </a:r>
            <a:endParaRPr kumimoji="0" lang="zh-TW" altLang="zh-TW" sz="360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E86BB8-0FAE-458D-8123-9D9DE3A90FDA}" type="slidenum">
              <a:rPr lang="zh-TW" altLang="en-US"/>
              <a:pPr>
                <a:defRPr/>
              </a:pPr>
              <a:t>46</a:t>
            </a:fld>
            <a:endParaRPr lang="zh-TW" altLang="en-US" dirty="0"/>
          </a:p>
        </p:txBody>
      </p:sp>
      <p:sp>
        <p:nvSpPr>
          <p:cNvPr id="68612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68613" name="Picture 8" descr="屠龍刀logo-橢圓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601663" y="828675"/>
            <a:ext cx="8813800" cy="58372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 </a:t>
            </a:r>
            <a:r>
              <a:rPr kumimoji="0" lang="zh-TW" altLang="en-US" sz="24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龙骨灯</a:t>
            </a:r>
            <a:r>
              <a:rPr kumimoji="0" lang="zh-TW" altLang="zh-TW" sz="24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是属于天花龙骨必备之照明灯具，目前市场上用天花龙骨装置天花板是写字楼的主流，在天花龙骨既有的市场规模，</a:t>
            </a:r>
            <a:r>
              <a:rPr kumimoji="0" lang="zh-TW" altLang="zh-TW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依中国市场研究网大资料所示，龙骨生产原料</a:t>
            </a:r>
            <a:r>
              <a:rPr kumimoji="0" lang="en-US" altLang="zh-TW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2013</a:t>
            </a:r>
            <a:r>
              <a:rPr kumimoji="0" lang="zh-TW" altLang="zh-TW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年为</a:t>
            </a:r>
            <a:r>
              <a:rPr kumimoji="0" lang="en-US" altLang="zh-TW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300</a:t>
            </a:r>
            <a:r>
              <a:rPr kumimoji="0" lang="zh-TW" altLang="zh-TW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余万吨，和约</a:t>
            </a:r>
            <a:r>
              <a:rPr kumimoji="0" lang="en-US" altLang="zh-TW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54</a:t>
            </a:r>
            <a:r>
              <a:rPr kumimoji="0" lang="zh-TW" altLang="zh-TW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亿</a:t>
            </a:r>
            <a:r>
              <a:rPr kumimoji="0" lang="en-US" altLang="zh-TW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m²</a:t>
            </a:r>
            <a:r>
              <a:rPr kumimoji="0" lang="zh-TW" altLang="zh-TW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的天花面积。并以每年</a:t>
            </a:r>
            <a:r>
              <a:rPr kumimoji="0" lang="en-US" altLang="zh-TW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7% </a:t>
            </a:r>
            <a:r>
              <a:rPr kumimoji="0" lang="zh-TW" altLang="zh-TW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的幅度增长，这龙骨天花市场，就是依赖本产品为照明需求，让国家节省一半以上的电力</a:t>
            </a:r>
            <a:r>
              <a:rPr kumimoji="0" lang="zh-TW" altLang="en-US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kumimoji="0" lang="en-US" altLang="zh-TW" sz="2400" b="1" kern="100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</a:t>
            </a:r>
            <a:r>
              <a:rPr kumimoji="0" lang="zh-TW" altLang="zh-TW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本产品每</a:t>
            </a:r>
            <a:r>
              <a:rPr kumimoji="0" lang="en-US" altLang="zh-TW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m²</a:t>
            </a:r>
            <a:r>
              <a:rPr kumimoji="0" lang="zh-TW" altLang="zh-TW" sz="2400" b="1" kern="100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为</a:t>
            </a:r>
            <a:r>
              <a:rPr kumimoji="0" lang="en-US" altLang="zh-TW" sz="2400" b="1" kern="100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4W</a:t>
            </a:r>
            <a:r>
              <a:rPr kumimoji="0" lang="zh-TW" altLang="zh-TW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kumimoji="0" lang="en-US" altLang="zh-TW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T5</a:t>
            </a:r>
            <a:r>
              <a:rPr kumimoji="0" lang="zh-TW" altLang="zh-TW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格栅灯每</a:t>
            </a:r>
            <a:r>
              <a:rPr kumimoji="0" lang="en-US" altLang="zh-TW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m²</a:t>
            </a:r>
            <a:r>
              <a:rPr kumimoji="0" lang="zh-TW" altLang="zh-TW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为</a:t>
            </a:r>
            <a:r>
              <a:rPr kumimoji="0" lang="en-US" altLang="zh-TW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21.3W</a:t>
            </a:r>
            <a:r>
              <a:rPr kumimoji="0" lang="zh-TW" altLang="zh-TW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kumimoji="0" lang="zh-TW" altLang="en-US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本产品</a:t>
            </a:r>
            <a:r>
              <a:rPr kumimoji="0" lang="zh-TW" altLang="zh-TW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每小时</a:t>
            </a:r>
            <a:r>
              <a:rPr kumimoji="0" lang="zh-TW" altLang="en-US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较</a:t>
            </a:r>
            <a:r>
              <a:rPr kumimoji="0" lang="zh-TW" altLang="zh-TW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节省电力</a:t>
            </a:r>
            <a:r>
              <a:rPr kumimoji="0" lang="en-US" altLang="zh-TW" sz="2400" b="1" kern="100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17.3W</a:t>
            </a:r>
            <a:r>
              <a:rPr kumimoji="0" lang="zh-TW" altLang="en-US" sz="2400" b="1" kern="100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kumimoji="0" lang="en-US" altLang="zh-TW" sz="2400" b="1" kern="100" dirty="0" smtClean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kumimoji="0" lang="zh-TW" altLang="en-US" sz="2400" b="1" kern="100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若</a:t>
            </a:r>
            <a:r>
              <a:rPr kumimoji="0" lang="zh-TW" altLang="zh-TW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市场占有率粗估</a:t>
            </a:r>
            <a:r>
              <a:rPr kumimoji="0" lang="en-US" altLang="zh-TW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50%</a:t>
            </a:r>
            <a:r>
              <a:rPr kumimoji="0" lang="zh-TW" altLang="zh-TW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，即</a:t>
            </a:r>
            <a:r>
              <a:rPr kumimoji="0" lang="zh-TW" altLang="en-US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需</a:t>
            </a:r>
            <a:r>
              <a:rPr kumimoji="0" lang="en-US" altLang="zh-TW" sz="2400" b="1" kern="100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10.8</a:t>
            </a:r>
            <a:r>
              <a:rPr kumimoji="0" lang="zh-TW" altLang="zh-TW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亿支的供给，每小时</a:t>
            </a:r>
            <a:r>
              <a:rPr kumimoji="0" lang="zh-TW" altLang="en-US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节</a:t>
            </a:r>
            <a:r>
              <a:rPr kumimoji="0" lang="zh-TW" altLang="en-US" sz="2400" b="1" kern="100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省</a:t>
            </a:r>
            <a:r>
              <a:rPr kumimoji="0" lang="en-US" altLang="zh-TW" sz="2400" b="1" kern="100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4671</a:t>
            </a:r>
            <a:r>
              <a:rPr kumimoji="0" lang="zh-TW" altLang="zh-TW" sz="2400" b="1" kern="100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万</a:t>
            </a:r>
            <a:r>
              <a:rPr kumimoji="0" lang="zh-TW" altLang="zh-TW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千瓦，依核能机组一组</a:t>
            </a:r>
            <a:r>
              <a:rPr kumimoji="0" lang="en-US" altLang="zh-TW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60</a:t>
            </a:r>
            <a:r>
              <a:rPr kumimoji="0" lang="zh-TW" altLang="zh-TW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万千瓦，可以</a:t>
            </a:r>
            <a:r>
              <a:rPr kumimoji="0" lang="zh-TW" altLang="zh-TW" sz="2400" b="1" kern="100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省下</a:t>
            </a:r>
            <a:r>
              <a:rPr kumimoji="0" lang="en-US" altLang="zh-TW" sz="2400" b="1" kern="100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77.85</a:t>
            </a:r>
            <a:r>
              <a:rPr kumimoji="0" lang="zh-TW" altLang="zh-TW" sz="2400" b="1" kern="100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组</a:t>
            </a:r>
            <a:r>
              <a:rPr kumimoji="0" lang="zh-TW" altLang="zh-TW" sz="2400" b="1" kern="1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核子反应炉的发电量，以及一堆核废料的处理成本。百利而无一害。</a:t>
            </a:r>
          </a:p>
          <a:p>
            <a:pPr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同时</a:t>
            </a:r>
            <a:r>
              <a:rPr kumimoji="0" lang="zh-TW" altLang="zh-TW" sz="24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也带动龙骨天花省电照明更换的内需，本装置所需的主材料，芯片，锌、铜、铝均可因产生大量的内需刺激总体经济的产能。</a:t>
            </a:r>
          </a:p>
        </p:txBody>
      </p:sp>
    </p:spTree>
  </p:cSld>
  <p:clrMapOvr>
    <a:masterClrMapping/>
  </p:clrMapOvr>
  <p:transition spd="slow" advClick="0" advTm="10000">
    <p:randomBa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D49EB9-8C67-42A1-971E-6760D484C865}" type="slidenum">
              <a:rPr lang="zh-TW" altLang="en-US"/>
              <a:pPr>
                <a:defRPr/>
              </a:pPr>
              <a:t>47</a:t>
            </a:fld>
            <a:endParaRPr lang="zh-TW" altLang="en-US" dirty="0"/>
          </a:p>
        </p:txBody>
      </p:sp>
      <p:sp>
        <p:nvSpPr>
          <p:cNvPr id="69635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69636" name="Picture 8" descr="屠龍刀logo-橢圓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12" descr="屠龍刀logo-橢圓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1740" y="623093"/>
            <a:ext cx="230822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Rectangle 9"/>
          <p:cNvSpPr>
            <a:spLocks noChangeArrowheads="1"/>
          </p:cNvSpPr>
          <p:nvPr/>
        </p:nvSpPr>
        <p:spPr bwMode="auto">
          <a:xfrm>
            <a:off x="3805527" y="1351756"/>
            <a:ext cx="4222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400" b="1" dirty="0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 sz="2400" b="1" dirty="0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69639" name="圖片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54335" y="1826201"/>
            <a:ext cx="3394756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9965" y="3387742"/>
            <a:ext cx="939126" cy="330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1454335" y="3387742"/>
            <a:ext cx="29876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600" b="1" kern="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屠龙刀</a:t>
            </a:r>
            <a:r>
              <a:rPr kumimoji="0" lang="en-US" altLang="zh-CN" sz="1600" b="1" kern="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III</a:t>
            </a:r>
            <a:r>
              <a:rPr kumimoji="0" lang="zh-CN" altLang="en-US" sz="1600" b="1" kern="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型</a:t>
            </a:r>
            <a:r>
              <a:rPr kumimoji="0" lang="en-US" altLang="zh-CN" sz="1600" b="1" kern="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CN" altLang="en-US" sz="1600" b="1" kern="0" dirty="0">
                <a:ln w="0"/>
                <a:latin typeface="標楷體" panose="03000509000000000000" pitchFamily="65" charset="-120"/>
                <a:ea typeface="標楷體" panose="03000509000000000000" pitchFamily="65" charset="-120"/>
              </a:rPr>
              <a:t>豹子系列</a:t>
            </a:r>
            <a:endParaRPr kumimoji="0" lang="zh-TW" altLang="zh-TW" sz="1600" b="1" kern="100" dirty="0">
              <a:ln w="0"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9648" name="標題 1"/>
          <p:cNvSpPr>
            <a:spLocks/>
          </p:cNvSpPr>
          <p:nvPr/>
        </p:nvSpPr>
        <p:spPr bwMode="auto">
          <a:xfrm>
            <a:off x="4268787" y="433784"/>
            <a:ext cx="4065587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ctr"/>
            <a:r>
              <a:rPr kumimoji="0" lang="zh-TW" altLang="en-US" sz="54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轻钢</a:t>
            </a:r>
            <a:r>
              <a:rPr kumimoji="0" lang="zh-CN" altLang="en-US" sz="54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超研澤中圓"/>
              </a:rPr>
              <a:t>龙骨灯</a:t>
            </a:r>
            <a:endParaRPr kumimoji="0" lang="en-US" altLang="zh-TW" sz="54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  <a:cs typeface="超研澤中圓"/>
            </a:endParaRPr>
          </a:p>
        </p:txBody>
      </p:sp>
      <p:sp>
        <p:nvSpPr>
          <p:cNvPr id="69649" name="Rectangle 14"/>
          <p:cNvSpPr>
            <a:spLocks noChangeArrowheads="1"/>
          </p:cNvSpPr>
          <p:nvPr/>
        </p:nvSpPr>
        <p:spPr bwMode="auto">
          <a:xfrm>
            <a:off x="4790081" y="2698142"/>
            <a:ext cx="397926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CN" altLang="en-US" sz="22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大陆</a:t>
            </a:r>
            <a:r>
              <a:rPr kumimoji="0" lang="zh-TW" altLang="en-US" sz="22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发明</a:t>
            </a:r>
            <a:r>
              <a:rPr kumimoji="0" lang="zh-CN" altLang="en-US" sz="22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号</a:t>
            </a:r>
            <a:r>
              <a:rPr kumimoji="0" lang="en-US" altLang="zh-CN" sz="22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ZL20</a:t>
            </a:r>
            <a:r>
              <a:rPr kumimoji="0" lang="en-US" altLang="zh-TW" sz="22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1410119193.2</a:t>
            </a:r>
          </a:p>
          <a:p>
            <a:r>
              <a:rPr kumimoji="0" lang="zh-CN" altLang="en-US" sz="22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台</a:t>
            </a:r>
            <a:r>
              <a:rPr kumimoji="0" lang="zh-CN" altLang="en-US" sz="22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湾</a:t>
            </a:r>
            <a:r>
              <a:rPr kumimoji="0" lang="zh-TW" altLang="en-US" sz="22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发明</a:t>
            </a:r>
            <a:r>
              <a:rPr kumimoji="0" lang="zh-CN" altLang="en-US" sz="22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第</a:t>
            </a:r>
            <a:r>
              <a:rPr kumimoji="0" lang="en-US" altLang="zh-TW" sz="22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I544174</a:t>
            </a:r>
          </a:p>
          <a:p>
            <a:r>
              <a:rPr kumimoji="0" lang="zh-TW" altLang="en-US" sz="22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美</a:t>
            </a:r>
            <a:r>
              <a:rPr kumimoji="0" lang="zh-TW" altLang="en-US" sz="22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国发明专利</a:t>
            </a:r>
            <a:r>
              <a:rPr kumimoji="0" lang="en-US" altLang="zh-TW" sz="22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US9145678B1</a:t>
            </a:r>
            <a:endParaRPr kumimoji="0" lang="zh-TW" altLang="en-US" sz="2200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639175" y="3179217"/>
            <a:ext cx="24765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kumimoji="0" lang="zh-TW" altLang="en-US" sz="22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　</a:t>
            </a:r>
            <a:endParaRPr kumimoji="0" lang="en-US" altLang="zh-TW" sz="2200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47798" y="4614386"/>
            <a:ext cx="74390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latin typeface="+mn-ea"/>
                <a:ea typeface="+mn-ea"/>
              </a:rPr>
              <a:t>鹏</a:t>
            </a:r>
            <a:r>
              <a:rPr lang="zh-TW" altLang="en-US" sz="3200" b="1" dirty="0">
                <a:latin typeface="+mn-ea"/>
                <a:ea typeface="+mn-ea"/>
              </a:rPr>
              <a:t>景</a:t>
            </a:r>
            <a:r>
              <a:rPr lang="en-US" altLang="zh-TW" sz="3200" b="1" dirty="0">
                <a:latin typeface="+mn-ea"/>
                <a:ea typeface="+mn-ea"/>
              </a:rPr>
              <a:t>(</a:t>
            </a:r>
            <a:r>
              <a:rPr lang="zh-TW" altLang="en-US" sz="3200" b="1" dirty="0">
                <a:latin typeface="+mn-ea"/>
                <a:ea typeface="+mn-ea"/>
              </a:rPr>
              <a:t>中国</a:t>
            </a:r>
            <a:r>
              <a:rPr lang="en-US" altLang="zh-TW" sz="3200" b="1" dirty="0">
                <a:latin typeface="+mn-ea"/>
                <a:ea typeface="+mn-ea"/>
              </a:rPr>
              <a:t>)</a:t>
            </a:r>
            <a:r>
              <a:rPr lang="zh-TW" altLang="en-US" sz="3200" b="1" dirty="0">
                <a:latin typeface="+mn-ea"/>
                <a:ea typeface="+mn-ea"/>
              </a:rPr>
              <a:t>农业科技有限公司</a:t>
            </a:r>
          </a:p>
          <a:p>
            <a:r>
              <a:rPr lang="zh-TW" altLang="en-US" sz="2400" dirty="0">
                <a:latin typeface="+mn-ea"/>
                <a:ea typeface="+mn-ea"/>
              </a:rPr>
              <a:t>安徽省马鞍山市慈湖国家高新区霍里山大道</a:t>
            </a:r>
            <a:r>
              <a:rPr lang="en-US" altLang="zh-TW" sz="2400" dirty="0">
                <a:latin typeface="+mn-ea"/>
                <a:ea typeface="+mn-ea"/>
              </a:rPr>
              <a:t>1669</a:t>
            </a:r>
            <a:r>
              <a:rPr lang="zh-TW" altLang="en-US" sz="2400" dirty="0">
                <a:latin typeface="+mn-ea"/>
                <a:ea typeface="+mn-ea"/>
              </a:rPr>
              <a:t>号</a:t>
            </a:r>
            <a:r>
              <a:rPr lang="en-US" altLang="zh-TW" sz="2400" dirty="0">
                <a:latin typeface="+mn-ea"/>
                <a:ea typeface="+mn-ea"/>
              </a:rPr>
              <a:t>2</a:t>
            </a:r>
            <a:r>
              <a:rPr lang="zh-TW" altLang="en-US" sz="2400" dirty="0">
                <a:latin typeface="+mn-ea"/>
                <a:ea typeface="+mn-ea"/>
              </a:rPr>
              <a:t>栋</a:t>
            </a:r>
          </a:p>
          <a:p>
            <a:r>
              <a:rPr lang="en-US" altLang="zh-TW" sz="2400" dirty="0" smtClean="0">
                <a:latin typeface="+mn-ea"/>
                <a:ea typeface="+mn-ea"/>
              </a:rPr>
              <a:t>E-mail</a:t>
            </a:r>
            <a:r>
              <a:rPr lang="zh-TW" altLang="en-US" sz="2400" dirty="0" smtClean="0">
                <a:latin typeface="+mn-ea"/>
                <a:ea typeface="+mn-ea"/>
              </a:rPr>
              <a:t>： </a:t>
            </a:r>
            <a:r>
              <a:rPr lang="en-US" altLang="zh-TW" sz="2400" dirty="0" smtClean="0">
                <a:latin typeface="+mn-ea"/>
                <a:ea typeface="+mn-ea"/>
              </a:rPr>
              <a:t>service.pccn@pengching.com </a:t>
            </a:r>
            <a:endParaRPr lang="zh-TW" altLang="en-US" sz="2400" dirty="0">
              <a:latin typeface="+mn-ea"/>
              <a:ea typeface="+mn-ea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6853527" y="1285081"/>
            <a:ext cx="4222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400" b="1" dirty="0">
                <a:solidFill>
                  <a:srgbClr val="C00000"/>
                </a:solidFill>
                <a:latin typeface="Calibri" pitchFamily="34" charset="0"/>
              </a:rPr>
              <a:t>®</a:t>
            </a:r>
            <a:endParaRPr kumimoji="0" lang="zh-TW" altLang="en-US" sz="2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05434" y="4034909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/>
              <a:t>大陆地区授权经销商</a:t>
            </a:r>
            <a:endParaRPr lang="zh-TW" altLang="en-US" sz="2400" b="1" dirty="0"/>
          </a:p>
        </p:txBody>
      </p:sp>
    </p:spTree>
  </p:cSld>
  <p:clrMapOvr>
    <a:masterClrMapping/>
  </p:clrMapOvr>
  <p:transition spd="slow" advClick="0" advTm="400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601663" y="180975"/>
            <a:ext cx="892333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时尚美观：</a:t>
            </a:r>
            <a:r>
              <a:rPr kumimoji="0" lang="zh-TW" altLang="en-US" sz="2800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隐藏性高、无凸出物、天花板平整</a:t>
            </a:r>
            <a:r>
              <a:rPr kumimoji="0" lang="zh-TW" altLang="en-US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kumimoji="0" lang="en-US" altLang="zh-TW" sz="28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</a:t>
            </a:r>
            <a:r>
              <a:rPr kumimoji="0" lang="zh-CN" altLang="en-US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是商办场所革命性照明。</a:t>
            </a:r>
            <a:endParaRPr kumimoji="0" lang="en-US" altLang="zh-CN" sz="28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3554" name="圖片 1"/>
          <p:cNvPicPr>
            <a:picLocks noChangeAspect="1"/>
          </p:cNvPicPr>
          <p:nvPr/>
        </p:nvPicPr>
        <p:blipFill>
          <a:blip r:embed="rId2"/>
          <a:srcRect t="24741" b="41483"/>
          <a:stretch>
            <a:fillRect/>
          </a:stretch>
        </p:blipFill>
        <p:spPr bwMode="auto">
          <a:xfrm>
            <a:off x="709613" y="4065588"/>
            <a:ext cx="8458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圖片 2"/>
          <p:cNvPicPr>
            <a:picLocks noChangeAspect="1"/>
          </p:cNvPicPr>
          <p:nvPr/>
        </p:nvPicPr>
        <p:blipFill>
          <a:blip r:embed="rId3"/>
          <a:srcRect t="25871" b="3943"/>
          <a:stretch>
            <a:fillRect/>
          </a:stretch>
        </p:blipFill>
        <p:spPr bwMode="auto">
          <a:xfrm>
            <a:off x="709613" y="1431925"/>
            <a:ext cx="84582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431" y="3197435"/>
            <a:ext cx="985182" cy="346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431" y="5490916"/>
            <a:ext cx="985182" cy="346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D026FE-CD18-4959-B331-C2D8B2C7DC6D}" type="slidenum">
              <a:rPr lang="zh-TW" altLang="en-US"/>
              <a:pPr>
                <a:defRPr/>
              </a:pPr>
              <a:t>5</a:t>
            </a:fld>
            <a:endParaRPr lang="zh-TW" altLang="en-US" dirty="0"/>
          </a:p>
        </p:txBody>
      </p:sp>
      <p:sp>
        <p:nvSpPr>
          <p:cNvPr id="23559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23560" name="Picture 8" descr="屠龍刀logo-橢圓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3"/>
          <p:cNvSpPr>
            <a:spLocks noChangeArrowheads="1"/>
          </p:cNvSpPr>
          <p:nvPr/>
        </p:nvSpPr>
        <p:spPr bwMode="auto">
          <a:xfrm>
            <a:off x="601663" y="180975"/>
            <a:ext cx="89233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60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时尚美观：</a:t>
            </a:r>
            <a:r>
              <a:rPr kumimoji="0" lang="zh-TW" altLang="en-US" sz="280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依使用需求配置</a:t>
            </a:r>
            <a:r>
              <a:rPr kumimoji="0" lang="zh-CN" altLang="en-US" sz="280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。</a:t>
            </a:r>
            <a:r>
              <a:rPr kumimoji="0" lang="zh-TW" altLang="en-US" sz="280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不破坏天花板完整性。</a:t>
            </a:r>
            <a:endParaRPr kumimoji="0" lang="en-US" altLang="zh-CN" sz="280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4578" name="圖片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663" y="1104900"/>
            <a:ext cx="8623300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文字方塊 17"/>
          <p:cNvSpPr txBox="1">
            <a:spLocks noChangeArrowheads="1"/>
          </p:cNvSpPr>
          <p:nvPr/>
        </p:nvSpPr>
        <p:spPr bwMode="auto">
          <a:xfrm>
            <a:off x="601663" y="1104900"/>
            <a:ext cx="8001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2400" b="1">
                <a:solidFill>
                  <a:srgbClr val="FF0000"/>
                </a:solidFill>
                <a:latin typeface="Calibri" pitchFamily="34" charset="0"/>
              </a:rPr>
              <a:t>全开</a:t>
            </a:r>
          </a:p>
        </p:txBody>
      </p:sp>
      <p:sp>
        <p:nvSpPr>
          <p:cNvPr id="24580" name="文字方塊 18"/>
          <p:cNvSpPr txBox="1">
            <a:spLocks noChangeArrowheads="1"/>
          </p:cNvSpPr>
          <p:nvPr/>
        </p:nvSpPr>
        <p:spPr bwMode="auto">
          <a:xfrm>
            <a:off x="3497263" y="1106488"/>
            <a:ext cx="1416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2400" b="1">
                <a:solidFill>
                  <a:srgbClr val="FF0000"/>
                </a:solidFill>
                <a:latin typeface="Calibri" pitchFamily="34" charset="0"/>
              </a:rPr>
              <a:t>局部开灯</a:t>
            </a:r>
          </a:p>
        </p:txBody>
      </p:sp>
      <p:sp>
        <p:nvSpPr>
          <p:cNvPr id="24581" name="文字方塊 20"/>
          <p:cNvSpPr txBox="1">
            <a:spLocks noChangeArrowheads="1"/>
          </p:cNvSpPr>
          <p:nvPr/>
        </p:nvSpPr>
        <p:spPr bwMode="auto">
          <a:xfrm>
            <a:off x="6389688" y="1112838"/>
            <a:ext cx="1108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2400" b="1">
                <a:solidFill>
                  <a:srgbClr val="FF0000"/>
                </a:solidFill>
                <a:latin typeface="Calibri" pitchFamily="34" charset="0"/>
              </a:rPr>
              <a:t>未开灯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A8E09-BD1C-43D8-A5E1-068CA03DF2A4}" type="slidenum">
              <a:rPr lang="zh-TW" altLang="en-US"/>
              <a:pPr>
                <a:defRPr/>
              </a:pPr>
              <a:t>6</a:t>
            </a:fld>
            <a:endParaRPr lang="zh-TW" altLang="en-US" dirty="0"/>
          </a:p>
        </p:txBody>
      </p:sp>
      <p:sp>
        <p:nvSpPr>
          <p:cNvPr id="24583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24584" name="Picture 8" descr="屠龍刀logo-橢圓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3"/>
          <p:cNvSpPr>
            <a:spLocks noChangeArrowheads="1"/>
          </p:cNvSpPr>
          <p:nvPr/>
        </p:nvSpPr>
        <p:spPr bwMode="auto">
          <a:xfrm>
            <a:off x="657225" y="180975"/>
            <a:ext cx="865028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CN" altLang="en-US" sz="32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省钱：</a:t>
            </a:r>
            <a:r>
              <a:rPr kumimoji="0" lang="zh-CN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比传统灯具</a:t>
            </a:r>
            <a:r>
              <a:rPr kumimoji="0" lang="zh-CN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节省</a:t>
            </a:r>
            <a:r>
              <a:rPr kumimoji="0" lang="en-US" altLang="zh-CN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60-70%</a:t>
            </a:r>
            <a:r>
              <a:rPr kumimoji="0" lang="zh-CN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电费</a:t>
            </a:r>
            <a:r>
              <a:rPr kumimoji="0" lang="zh-TW" altLang="en-US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。</a:t>
            </a:r>
            <a:r>
              <a:rPr kumimoji="0" lang="zh-TW" altLang="en-US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以</a:t>
            </a:r>
            <a:r>
              <a:rPr kumimoji="0" lang="en-US" altLang="zh-TW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19.8m</a:t>
            </a:r>
            <a:r>
              <a:rPr kumimoji="0" lang="en-US" altLang="zh-TW" sz="2200" baseline="30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空间为例，平均照度</a:t>
            </a:r>
            <a:r>
              <a:rPr kumimoji="0" lang="en-US" altLang="zh-TW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300-350Lux</a:t>
            </a:r>
            <a:r>
              <a:rPr kumimoji="0" lang="zh-TW" altLang="en-US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。原</a:t>
            </a:r>
            <a:r>
              <a:rPr kumimoji="0" lang="en-US" altLang="zh-CN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T5</a:t>
            </a:r>
            <a:r>
              <a:rPr kumimoji="0" lang="zh-TW" altLang="en-US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格栅灯六座</a:t>
            </a:r>
            <a:r>
              <a:rPr kumimoji="0" lang="en-US" altLang="zh-TW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(64</a:t>
            </a:r>
            <a:r>
              <a:rPr kumimoji="0" lang="en-US" altLang="zh-CN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W*6=384W)</a:t>
            </a:r>
            <a:r>
              <a:rPr kumimoji="0" lang="zh-TW" altLang="en-US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用电量</a:t>
            </a:r>
            <a:r>
              <a:rPr kumimoji="0" lang="en-US" altLang="zh-TW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19.4</a:t>
            </a:r>
            <a:r>
              <a:rPr kumimoji="0" lang="en-US" altLang="zh-CN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W/</a:t>
            </a:r>
            <a:r>
              <a:rPr kumimoji="0" lang="en-US" altLang="zh-TW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m</a:t>
            </a:r>
            <a:r>
              <a:rPr kumimoji="0" lang="en-US" altLang="zh-TW" sz="2200" baseline="30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CN" altLang="en-US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，</a:t>
            </a:r>
            <a:r>
              <a:rPr kumimoji="0" lang="zh-TW" altLang="en-US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更换龙骨灯</a:t>
            </a:r>
            <a:r>
              <a:rPr kumimoji="0" lang="en-US" altLang="zh-CN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13</a:t>
            </a:r>
            <a:r>
              <a:rPr kumimoji="0" lang="zh-TW" altLang="en-US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支</a:t>
            </a:r>
            <a:r>
              <a:rPr kumimoji="0" lang="en-US" altLang="zh-TW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(10</a:t>
            </a:r>
            <a:r>
              <a:rPr kumimoji="0" lang="en-US" altLang="zh-CN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W*13=130W)</a:t>
            </a:r>
            <a:r>
              <a:rPr kumimoji="0" lang="zh-TW" altLang="en-US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用电量</a:t>
            </a:r>
            <a:r>
              <a:rPr kumimoji="0" lang="en-US" altLang="zh-TW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6.56</a:t>
            </a:r>
            <a:r>
              <a:rPr kumimoji="0" lang="en-US" altLang="zh-CN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W/</a:t>
            </a:r>
            <a:r>
              <a:rPr kumimoji="0" lang="en-US" altLang="zh-TW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m</a:t>
            </a:r>
            <a:r>
              <a:rPr kumimoji="0" lang="en-US" altLang="zh-TW" sz="2200" baseline="30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CN" altLang="en-US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，</a:t>
            </a:r>
            <a:r>
              <a:rPr kumimoji="0" lang="zh-TW" altLang="en-US" sz="2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现省</a:t>
            </a:r>
            <a:r>
              <a:rPr kumimoji="0" lang="en-US" altLang="zh-TW" sz="2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66%</a:t>
            </a:r>
            <a:r>
              <a:rPr kumimoji="0" lang="zh-TW" altLang="en-US" sz="2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电费</a:t>
            </a:r>
            <a:r>
              <a:rPr kumimoji="0" lang="zh-TW" altLang="en-US" sz="22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  <p:pic>
        <p:nvPicPr>
          <p:cNvPr id="25602" name="圖片 10"/>
          <p:cNvPicPr>
            <a:picLocks noChangeAspect="1"/>
          </p:cNvPicPr>
          <p:nvPr/>
        </p:nvPicPr>
        <p:blipFill>
          <a:blip r:embed="rId2"/>
          <a:srcRect b="3043"/>
          <a:stretch>
            <a:fillRect/>
          </a:stretch>
        </p:blipFill>
        <p:spPr bwMode="auto">
          <a:xfrm>
            <a:off x="1220788" y="1703388"/>
            <a:ext cx="3475037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圖片 11"/>
          <p:cNvPicPr>
            <a:picLocks noChangeAspect="1"/>
          </p:cNvPicPr>
          <p:nvPr/>
        </p:nvPicPr>
        <p:blipFill>
          <a:blip r:embed="rId3"/>
          <a:srcRect b="3001"/>
          <a:stretch>
            <a:fillRect/>
          </a:stretch>
        </p:blipFill>
        <p:spPr bwMode="auto">
          <a:xfrm>
            <a:off x="4826000" y="1706563"/>
            <a:ext cx="3427413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14"/>
          <p:cNvSpPr>
            <a:spLocks noChangeArrowheads="1"/>
          </p:cNvSpPr>
          <p:nvPr/>
        </p:nvSpPr>
        <p:spPr bwMode="auto">
          <a:xfrm>
            <a:off x="4830763" y="1701800"/>
            <a:ext cx="857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6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更换后</a:t>
            </a:r>
          </a:p>
        </p:txBody>
      </p:sp>
      <p:sp>
        <p:nvSpPr>
          <p:cNvPr id="25605" name="Rectangle 14"/>
          <p:cNvSpPr>
            <a:spLocks noChangeArrowheads="1"/>
          </p:cNvSpPr>
          <p:nvPr/>
        </p:nvSpPr>
        <p:spPr bwMode="auto">
          <a:xfrm>
            <a:off x="1220788" y="1701800"/>
            <a:ext cx="8096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6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更换前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6B9148-91E3-4C2F-9DDA-E92153DA1037}" type="slidenum">
              <a:rPr lang="zh-TW" altLang="en-US"/>
              <a:pPr>
                <a:defRPr/>
              </a:pPr>
              <a:t>7</a:t>
            </a:fld>
            <a:endParaRPr lang="zh-TW" altLang="en-US" dirty="0"/>
          </a:p>
        </p:txBody>
      </p:sp>
      <p:sp>
        <p:nvSpPr>
          <p:cNvPr id="25607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25608" name="Picture 8" descr="屠龍刀logo-橢圓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圖片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20788" y="3963988"/>
            <a:ext cx="347027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圖片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26000" y="3963988"/>
            <a:ext cx="3421063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5089" y="5890342"/>
            <a:ext cx="674386" cy="237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2124" y="5890342"/>
            <a:ext cx="674386" cy="237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13" name="Rectangle 14"/>
          <p:cNvSpPr>
            <a:spLocks noChangeArrowheads="1"/>
          </p:cNvSpPr>
          <p:nvPr/>
        </p:nvSpPr>
        <p:spPr bwMode="auto">
          <a:xfrm>
            <a:off x="1220788" y="3967163"/>
            <a:ext cx="6413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6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全开</a:t>
            </a:r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4826000" y="3963988"/>
            <a:ext cx="857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6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未开灯</a:t>
            </a: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2677" y="3640879"/>
            <a:ext cx="674386" cy="237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圖片 2"/>
          <p:cNvPicPr>
            <a:picLocks noChangeAspect="1"/>
          </p:cNvPicPr>
          <p:nvPr/>
        </p:nvPicPr>
        <p:blipFill>
          <a:blip r:embed="rId2"/>
          <a:srcRect t="14314" b="1559"/>
          <a:stretch>
            <a:fillRect/>
          </a:stretch>
        </p:blipFill>
        <p:spPr bwMode="auto">
          <a:xfrm>
            <a:off x="992188" y="1760538"/>
            <a:ext cx="3602037" cy="438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圖片 1"/>
          <p:cNvPicPr>
            <a:picLocks noChangeAspect="1"/>
          </p:cNvPicPr>
          <p:nvPr/>
        </p:nvPicPr>
        <p:blipFill>
          <a:blip r:embed="rId3"/>
          <a:srcRect b="21138"/>
          <a:stretch>
            <a:fillRect/>
          </a:stretch>
        </p:blipFill>
        <p:spPr bwMode="auto">
          <a:xfrm>
            <a:off x="5172075" y="1760538"/>
            <a:ext cx="3597275" cy="437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1930" y="5845890"/>
            <a:ext cx="927297" cy="326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8" name="Rectangle 13"/>
          <p:cNvSpPr>
            <a:spLocks noChangeArrowheads="1"/>
          </p:cNvSpPr>
          <p:nvPr/>
        </p:nvSpPr>
        <p:spPr bwMode="auto">
          <a:xfrm>
            <a:off x="5472113" y="1724025"/>
            <a:ext cx="3297237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8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一支龙骨灯</a:t>
            </a:r>
            <a:endParaRPr kumimoji="0" lang="en-US" altLang="zh-TW" sz="280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kumimoji="0" lang="zh-TW" altLang="en-US" sz="28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一日使用</a:t>
            </a:r>
            <a:r>
              <a:rPr kumimoji="0" lang="en-US" altLang="zh-TW" sz="28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28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小时</a:t>
            </a:r>
            <a:endParaRPr kumimoji="0" lang="en-US" altLang="zh-TW" sz="280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kumimoji="0" lang="zh-TW" altLang="en-US" sz="28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一年用电量</a:t>
            </a:r>
            <a:r>
              <a:rPr kumimoji="0" lang="en-US" altLang="zh-TW" sz="28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37.7</a:t>
            </a:r>
            <a:r>
              <a:rPr kumimoji="0" lang="zh-TW" altLang="en-US" sz="28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度</a:t>
            </a:r>
            <a:endParaRPr kumimoji="0" lang="zh-CN" altLang="en-US" sz="280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8E4629-6C00-4637-B142-75F731C352AC}" type="slidenum">
              <a:rPr lang="zh-TW" altLang="en-US"/>
              <a:pPr>
                <a:defRPr/>
              </a:pPr>
              <a:t>8</a:t>
            </a:fld>
            <a:endParaRPr lang="zh-TW" altLang="en-US" dirty="0"/>
          </a:p>
        </p:txBody>
      </p:sp>
      <p:sp>
        <p:nvSpPr>
          <p:cNvPr id="26630" name="Rectangle 11"/>
          <p:cNvSpPr>
            <a:spLocks noChangeArrowheads="1"/>
          </p:cNvSpPr>
          <p:nvPr/>
        </p:nvSpPr>
        <p:spPr bwMode="auto">
          <a:xfrm>
            <a:off x="8618538" y="63976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hlink"/>
                </a:solidFill>
                <a:latin typeface="Calibri" pitchFamily="34" charset="0"/>
              </a:rPr>
              <a:t>®</a:t>
            </a:r>
            <a:endParaRPr kumimoji="0" lang="zh-TW" altLang="en-US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26631" name="Picture 8" descr="屠龍刀logo-橢圓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42263" y="6272213"/>
            <a:ext cx="733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Rectangle 13"/>
          <p:cNvSpPr>
            <a:spLocks noChangeArrowheads="1"/>
          </p:cNvSpPr>
          <p:nvPr/>
        </p:nvSpPr>
        <p:spPr bwMode="auto">
          <a:xfrm>
            <a:off x="601663" y="180975"/>
            <a:ext cx="86233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32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节能省钱：</a:t>
            </a:r>
            <a:r>
              <a:rPr kumimoji="0" lang="zh-TW" altLang="en-US" sz="2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龙骨</a:t>
            </a:r>
            <a:r>
              <a:rPr kumimoji="0" lang="zh-CN" altLang="en-US" sz="2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灯工作温度</a:t>
            </a:r>
            <a:r>
              <a:rPr kumimoji="0" lang="en-US" altLang="zh-CN" sz="2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38-45℃</a:t>
            </a:r>
            <a:r>
              <a:rPr kumimoji="0" lang="zh-TW" altLang="en-US" sz="2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，</a:t>
            </a:r>
            <a:r>
              <a:rPr kumimoji="0" lang="en-US" altLang="zh-TW" sz="2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T5</a:t>
            </a:r>
            <a:r>
              <a:rPr kumimoji="0" lang="zh-TW" altLang="en-US" sz="2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kumimoji="0" lang="en-US" altLang="zh-TW" sz="2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T8/9</a:t>
            </a:r>
            <a:r>
              <a:rPr kumimoji="0" lang="zh-TW" altLang="en-US" sz="2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格栅灯工作温度</a:t>
            </a:r>
            <a:r>
              <a:rPr kumimoji="0" lang="en-US" altLang="zh-TW" sz="2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65℃</a:t>
            </a:r>
            <a:r>
              <a:rPr kumimoji="0" lang="zh-TW" altLang="en-US" sz="2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，使用龙骨灯之灯具热负荷少</a:t>
            </a:r>
            <a:r>
              <a:rPr kumimoji="0" lang="en-US" altLang="zh-TW" sz="2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2/3</a:t>
            </a:r>
            <a:r>
              <a:rPr kumimoji="0" lang="zh-TW" altLang="en-US" sz="2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，冷房效率多</a:t>
            </a:r>
            <a:r>
              <a:rPr kumimoji="0" lang="en-US" altLang="zh-TW" sz="2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3</a:t>
            </a:r>
            <a:r>
              <a:rPr kumimoji="0" lang="zh-TW" altLang="en-US" sz="2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倍。</a:t>
            </a:r>
          </a:p>
          <a:p>
            <a:r>
              <a:rPr kumimoji="0" lang="zh-TW" altLang="en-US" sz="2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减少</a:t>
            </a:r>
            <a:r>
              <a:rPr kumimoji="0" lang="zh-CN" altLang="en-US" sz="2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空调负担</a:t>
            </a:r>
            <a:r>
              <a:rPr kumimoji="0" lang="zh-TW" altLang="en-US" sz="2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、用电成本</a:t>
            </a:r>
            <a:r>
              <a:rPr kumimoji="0" lang="zh-CN" altLang="en-US" sz="2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69E3A-DA31-49EE-A46A-D85BBCC45E15}" type="slidenum">
              <a:rPr lang="zh-TW" altLang="en-US" smtClean="0"/>
              <a:t>9</a:t>
            </a:fld>
            <a:endParaRPr lang="zh-TW" altLang="en-US" dirty="0"/>
          </a:p>
        </p:txBody>
      </p:sp>
      <p:graphicFrame>
        <p:nvGraphicFramePr>
          <p:cNvPr id="5" name="圖表 4"/>
          <p:cNvGraphicFramePr/>
          <p:nvPr>
            <p:extLst>
              <p:ext uri="{D42A27DB-BD31-4B8C-83A1-F6EECF244321}">
                <p14:modId xmlns:p14="http://schemas.microsoft.com/office/powerpoint/2010/main" val="3413113902"/>
              </p:ext>
            </p:extLst>
          </p:nvPr>
        </p:nvGraphicFramePr>
        <p:xfrm>
          <a:off x="395036" y="477053"/>
          <a:ext cx="9061785" cy="4824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矩形 5"/>
          <p:cNvSpPr/>
          <p:nvPr/>
        </p:nvSpPr>
        <p:spPr>
          <a:xfrm>
            <a:off x="310815" y="0"/>
            <a:ext cx="9061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节能省钱：</a:t>
            </a:r>
            <a:r>
              <a:rPr lang="en-US" altLang="zh-TW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年期间电费、造价及维护成本分析表</a:t>
            </a:r>
            <a:endParaRPr lang="en-US" altLang="zh-TW" sz="2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r>
              <a:rPr lang="zh-TW" altLang="en-US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单位面积</a:t>
            </a:r>
            <a:r>
              <a:rPr lang="en-US" altLang="zh-TW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平方米、桌面平均</a:t>
            </a:r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照度</a:t>
            </a:r>
            <a:r>
              <a:rPr lang="en-US" altLang="zh-TW" sz="2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300-350Lux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8110538" y="6290939"/>
            <a:ext cx="977071" cy="495950"/>
            <a:chOff x="7942999" y="6271435"/>
            <a:chExt cx="977071" cy="495950"/>
          </a:xfrm>
        </p:grpSpPr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8618384" y="6398053"/>
              <a:ext cx="301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dirty="0">
                  <a:solidFill>
                    <a:schemeClr val="hlink"/>
                  </a:solidFill>
                </a:rPr>
                <a:t>®</a:t>
              </a:r>
              <a:endParaRPr lang="zh-TW" altLang="en-US" dirty="0">
                <a:solidFill>
                  <a:schemeClr val="hlink"/>
                </a:solidFill>
              </a:endParaRPr>
            </a:p>
          </p:txBody>
        </p:sp>
        <p:pic>
          <p:nvPicPr>
            <p:cNvPr id="10" name="Picture 8" descr="屠龍刀logo-橢圓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942999" y="6271435"/>
              <a:ext cx="732649" cy="353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1" name="表格 10"/>
          <p:cNvGraphicFramePr>
            <a:graphicFrameLocks noGrp="1"/>
          </p:cNvGraphicFramePr>
          <p:nvPr>
            <p:extLst/>
          </p:nvPr>
        </p:nvGraphicFramePr>
        <p:xfrm>
          <a:off x="395036" y="5405812"/>
          <a:ext cx="8913137" cy="1079500"/>
        </p:xfrm>
        <a:graphic>
          <a:graphicData uri="http://schemas.openxmlformats.org/drawingml/2006/table">
            <a:tbl>
              <a:tblPr firstRow="1" firstCol="1" bandRow="1"/>
              <a:tblGrid>
                <a:gridCol w="8913137"/>
              </a:tblGrid>
              <a:tr h="95517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依建筑照明设计标准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  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中华人民共和国建设部公告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  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第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247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号</a:t>
                      </a:r>
                      <a:endParaRPr lang="zh-TW" sz="1200" kern="100" baseline="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计算基础：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以</a:t>
                      </a:r>
                      <a:r>
                        <a:rPr lang="zh-TW" altLang="en-US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天花板至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楼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地板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高度</a:t>
                      </a:r>
                      <a:r>
                        <a:rPr lang="en-US" alt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3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米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，桌面高度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0.75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米、每日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10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小时、每月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30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日、电费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$1.1RMB(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以上海地区为例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)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、时间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年计算之。</a:t>
                      </a:r>
                      <a:endParaRPr lang="zh-TW" sz="1200" kern="100" baseline="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所使用的瓦数、电费依实际用电环境±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10%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。本数据为本公司自行测试，谨供参考。</a:t>
                      </a:r>
                      <a:endParaRPr lang="zh-TW" sz="1200" kern="100" baseline="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本表格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之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商品保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固期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：</a:t>
                      </a:r>
                      <a:r>
                        <a:rPr lang="zh-TW" altLang="en-US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龙骨灯</a:t>
                      </a:r>
                      <a:r>
                        <a:rPr lang="en-US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年、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LED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平板灯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保</a:t>
                      </a:r>
                      <a:r>
                        <a:rPr lang="en-US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年、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T5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格栅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灯</a:t>
                      </a:r>
                      <a:r>
                        <a:rPr lang="en-US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年、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T8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格栅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灯</a:t>
                      </a:r>
                      <a:r>
                        <a:rPr lang="en-US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年</a:t>
                      </a:r>
                      <a:r>
                        <a:rPr lang="zh-TW" alt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。</a:t>
                      </a:r>
                      <a:endParaRPr lang="zh-TW" altLang="zh-TW" sz="1200" kern="100" baseline="0" dirty="0" smtClean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维护成本计算方式：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年期间内，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T5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格栅灯灯管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每年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维护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次，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T8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格栅灯灯管</a:t>
                      </a:r>
                      <a:r>
                        <a:rPr lang="zh-TW" sz="1200" kern="0" baseline="0" dirty="0" smtClean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每年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维护</a:t>
                      </a:r>
                      <a:r>
                        <a:rPr lang="en-US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</a:t>
                      </a:r>
                      <a:r>
                        <a:rPr lang="zh-TW" sz="1200" kern="0" baseline="0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次。</a:t>
                      </a:r>
                      <a:endParaRPr lang="zh-TW" sz="1200" kern="100" baseline="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6034" marR="1603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7558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3773</TotalTime>
  <Words>3015</Words>
  <Application>Microsoft Office PowerPoint</Application>
  <PresentationFormat>A4 紙張 (210x297 公釐)</PresentationFormat>
  <Paragraphs>377</Paragraphs>
  <Slides>47</Slides>
  <Notes>7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47</vt:i4>
      </vt:variant>
    </vt:vector>
  </HeadingPairs>
  <TitlesOfParts>
    <vt:vector size="48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Seal</dc:creator>
  <cp:lastModifiedBy>Magan Huang PCIG</cp:lastModifiedBy>
  <cp:revision>611</cp:revision>
  <cp:lastPrinted>2018-10-05T08:37:36Z</cp:lastPrinted>
  <dcterms:created xsi:type="dcterms:W3CDTF">2015-07-23T01:53:24Z</dcterms:created>
  <dcterms:modified xsi:type="dcterms:W3CDTF">2022-09-29T06:42:06Z</dcterms:modified>
</cp:coreProperties>
</file>